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74" r:id="rId5"/>
    <p:sldId id="275" r:id="rId6"/>
    <p:sldId id="329" r:id="rId7"/>
    <p:sldId id="327" r:id="rId8"/>
    <p:sldId id="282" r:id="rId9"/>
    <p:sldId id="273" r:id="rId10"/>
    <p:sldId id="277" r:id="rId11"/>
    <p:sldId id="276" r:id="rId12"/>
    <p:sldId id="278" r:id="rId13"/>
    <p:sldId id="279" r:id="rId14"/>
    <p:sldId id="313" r:id="rId15"/>
    <p:sldId id="280" r:id="rId16"/>
    <p:sldId id="283" r:id="rId17"/>
    <p:sldId id="330" r:id="rId18"/>
    <p:sldId id="284" r:id="rId19"/>
    <p:sldId id="285" r:id="rId20"/>
    <p:sldId id="308" r:id="rId21"/>
    <p:sldId id="309" r:id="rId22"/>
    <p:sldId id="310" r:id="rId23"/>
    <p:sldId id="311" r:id="rId24"/>
    <p:sldId id="314" r:id="rId25"/>
    <p:sldId id="312" r:id="rId26"/>
    <p:sldId id="260" r:id="rId27"/>
    <p:sldId id="315" r:id="rId28"/>
    <p:sldId id="321" r:id="rId29"/>
    <p:sldId id="331" r:id="rId30"/>
    <p:sldId id="318" r:id="rId31"/>
    <p:sldId id="319" r:id="rId32"/>
    <p:sldId id="267" r:id="rId33"/>
    <p:sldId id="268" r:id="rId34"/>
    <p:sldId id="269" r:id="rId35"/>
    <p:sldId id="270" r:id="rId36"/>
    <p:sldId id="271" r:id="rId37"/>
    <p:sldId id="332" r:id="rId38"/>
    <p:sldId id="324" r:id="rId39"/>
    <p:sldId id="325" r:id="rId40"/>
    <p:sldId id="333" r:id="rId41"/>
    <p:sldId id="334" r:id="rId4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81725" autoAdjust="0"/>
  </p:normalViewPr>
  <p:slideViewPr>
    <p:cSldViewPr>
      <p:cViewPr varScale="1">
        <p:scale>
          <a:sx n="104" d="100"/>
          <a:sy n="104" d="100"/>
        </p:scale>
        <p:origin x="708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26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Newman §8!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5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https://www.dotconferences.com/2017/04/adrian-cole-observability-3-ways-logging-metrics-tracing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4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da-DK" dirty="0"/>
              <a:t>If </a:t>
            </a:r>
            <a:r>
              <a:rPr lang="da-DK" dirty="0" err="1"/>
              <a:t>there</a:t>
            </a:r>
            <a:r>
              <a:rPr lang="da-DK" dirty="0"/>
              <a:t> is no data </a:t>
            </a:r>
            <a:r>
              <a:rPr lang="da-DK" dirty="0" err="1"/>
              <a:t>related</a:t>
            </a:r>
            <a:r>
              <a:rPr lang="da-DK" dirty="0"/>
              <a:t> to the issue </a:t>
            </a:r>
            <a:r>
              <a:rPr lang="da-DK" dirty="0" err="1"/>
              <a:t>we</a:t>
            </a:r>
            <a:r>
              <a:rPr lang="da-DK" dirty="0"/>
              <a:t> face (no </a:t>
            </a:r>
            <a:r>
              <a:rPr lang="da-DK" dirty="0" err="1"/>
              <a:t>monitoring</a:t>
            </a:r>
            <a:r>
              <a:rPr lang="da-DK" dirty="0"/>
              <a:t> at all, no log messages </a:t>
            </a:r>
            <a:r>
              <a:rPr lang="da-DK" dirty="0" err="1"/>
              <a:t>related</a:t>
            </a:r>
            <a:r>
              <a:rPr lang="da-DK" dirty="0"/>
              <a:t> to the issue at </a:t>
            </a:r>
            <a:r>
              <a:rPr lang="da-DK" dirty="0" err="1"/>
              <a:t>hand</a:t>
            </a:r>
            <a:r>
              <a:rPr lang="da-DK" dirty="0"/>
              <a:t>, no </a:t>
            </a:r>
            <a:r>
              <a:rPr lang="da-DK" dirty="0" err="1"/>
              <a:t>logging</a:t>
            </a:r>
            <a:r>
              <a:rPr lang="da-DK" dirty="0"/>
              <a:t> of domain </a:t>
            </a:r>
            <a:r>
              <a:rPr lang="da-DK" dirty="0" err="1"/>
              <a:t>related</a:t>
            </a:r>
            <a:r>
              <a:rPr lang="da-DK" dirty="0"/>
              <a:t> </a:t>
            </a:r>
            <a:r>
              <a:rPr lang="da-DK" dirty="0" err="1"/>
              <a:t>stuff</a:t>
            </a:r>
            <a:r>
              <a:rPr lang="da-DK" dirty="0"/>
              <a:t>)</a:t>
            </a:r>
          </a:p>
          <a:p>
            <a:pPr marL="228600" indent="-228600">
              <a:buAutoNum type="alphaUcParenR"/>
            </a:pPr>
            <a:r>
              <a:rPr lang="da-DK" dirty="0"/>
              <a:t>If data is not </a:t>
            </a:r>
            <a:r>
              <a:rPr lang="da-DK" dirty="0" err="1"/>
              <a:t>aggregated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a single, </a:t>
            </a:r>
            <a:r>
              <a:rPr lang="da-DK" dirty="0" err="1"/>
              <a:t>searchable</a:t>
            </a:r>
            <a:r>
              <a:rPr lang="da-DK" dirty="0"/>
              <a:t> </a:t>
            </a:r>
            <a:r>
              <a:rPr lang="da-DK" dirty="0" err="1"/>
              <a:t>place</a:t>
            </a:r>
            <a:r>
              <a:rPr lang="da-DK" dirty="0"/>
              <a:t>, </a:t>
            </a:r>
            <a:r>
              <a:rPr lang="da-DK" dirty="0" err="1"/>
              <a:t>leading</a:t>
            </a:r>
            <a:r>
              <a:rPr lang="da-DK" dirty="0"/>
              <a:t> to </a:t>
            </a:r>
            <a:r>
              <a:rPr lang="da-DK" dirty="0" err="1"/>
              <a:t>too</a:t>
            </a:r>
            <a:r>
              <a:rPr lang="da-DK" dirty="0"/>
              <a:t> </a:t>
            </a:r>
            <a:r>
              <a:rPr lang="da-DK" dirty="0" err="1"/>
              <a:t>cumbersome</a:t>
            </a:r>
            <a:r>
              <a:rPr lang="da-DK" dirty="0"/>
              <a:t> to diagnose the </a:t>
            </a:r>
            <a:r>
              <a:rPr lang="da-DK" dirty="0" err="1"/>
              <a:t>fault</a:t>
            </a:r>
            <a:r>
              <a:rPr lang="da-DK" dirty="0"/>
              <a:t> cause</a:t>
            </a:r>
          </a:p>
          <a:p>
            <a:pPr marL="228600" indent="-228600">
              <a:buAutoNum type="alphaUcParenR"/>
            </a:pPr>
            <a:r>
              <a:rPr lang="da-DK" dirty="0"/>
              <a:t>If data is </a:t>
            </a:r>
            <a:r>
              <a:rPr lang="da-DK" dirty="0" err="1"/>
              <a:t>ill</a:t>
            </a:r>
            <a:r>
              <a:rPr lang="da-DK" dirty="0"/>
              <a:t> </a:t>
            </a:r>
            <a:r>
              <a:rPr lang="da-DK" dirty="0" err="1"/>
              <a:t>structured</a:t>
            </a:r>
            <a:r>
              <a:rPr lang="da-DK" dirty="0"/>
              <a:t>: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it is </a:t>
            </a:r>
            <a:r>
              <a:rPr lang="da-DK" dirty="0" err="1"/>
              <a:t>there</a:t>
            </a:r>
            <a:r>
              <a:rPr lang="da-DK" dirty="0"/>
              <a:t> but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simply</a:t>
            </a:r>
            <a:r>
              <a:rPr lang="da-DK" dirty="0"/>
              <a:t> </a:t>
            </a:r>
            <a:r>
              <a:rPr lang="da-DK" dirty="0" err="1"/>
              <a:t>cannot</a:t>
            </a:r>
            <a:r>
              <a:rPr lang="da-DK" dirty="0"/>
              <a:t> find it</a:t>
            </a:r>
          </a:p>
          <a:p>
            <a:pPr marL="228600" indent="-228600">
              <a:buAutoNum type="alphaUcParenR"/>
            </a:pPr>
            <a:r>
              <a:rPr lang="da-DK" dirty="0"/>
              <a:t>If </a:t>
            </a:r>
            <a:r>
              <a:rPr lang="da-DK" dirty="0" err="1"/>
              <a:t>individual</a:t>
            </a:r>
            <a:r>
              <a:rPr lang="da-DK" dirty="0"/>
              <a:t> data items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correctly</a:t>
            </a:r>
            <a:r>
              <a:rPr lang="da-DK" dirty="0"/>
              <a:t> </a:t>
            </a:r>
            <a:r>
              <a:rPr lang="da-DK" dirty="0" err="1"/>
              <a:t>correlated</a:t>
            </a:r>
            <a:r>
              <a:rPr lang="da-DK" dirty="0"/>
              <a:t>: No </a:t>
            </a:r>
            <a:r>
              <a:rPr lang="da-DK" dirty="0" err="1"/>
              <a:t>tracability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events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grouped</a:t>
            </a:r>
            <a:r>
              <a:rPr lang="da-DK" dirty="0"/>
              <a:t> to a </a:t>
            </a:r>
            <a:r>
              <a:rPr lang="da-DK" dirty="0" err="1"/>
              <a:t>particular</a:t>
            </a:r>
            <a:r>
              <a:rPr lang="da-DK" dirty="0"/>
              <a:t> </a:t>
            </a:r>
            <a:r>
              <a:rPr lang="da-DK" dirty="0" err="1"/>
              <a:t>customer</a:t>
            </a:r>
            <a:r>
              <a:rPr lang="da-DK" dirty="0"/>
              <a:t>, </a:t>
            </a:r>
            <a:r>
              <a:rPr lang="da-DK" dirty="0" err="1"/>
              <a:t>execution</a:t>
            </a:r>
            <a:r>
              <a:rPr lang="da-DK" dirty="0"/>
              <a:t> trace,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Newman p 160ff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Splunk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4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Invoker</a:t>
            </a:r>
            <a:r>
              <a:rPr lang="da-DK" dirty="0"/>
              <a:t> of the </a:t>
            </a:r>
            <a:r>
              <a:rPr lang="da-DK" dirty="0" err="1"/>
              <a:t>daemon</a:t>
            </a:r>
            <a:r>
              <a:rPr lang="da-DK" dirty="0"/>
              <a:t>,</a:t>
            </a:r>
          </a:p>
          <a:p>
            <a:endParaRPr lang="da-DK" dirty="0"/>
          </a:p>
          <a:p>
            <a:r>
              <a:rPr lang="da-DK" dirty="0" err="1"/>
              <a:t>Prepared</a:t>
            </a:r>
            <a:r>
              <a:rPr lang="da-DK" dirty="0"/>
              <a:t>: No, not </a:t>
            </a:r>
            <a:r>
              <a:rPr lang="da-DK" dirty="0" err="1"/>
              <a:t>really</a:t>
            </a:r>
            <a:r>
              <a:rPr lang="da-DK" dirty="0"/>
              <a:t>. The </a:t>
            </a:r>
            <a:r>
              <a:rPr lang="da-DK" dirty="0" err="1"/>
              <a:t>obvious</a:t>
            </a:r>
            <a:r>
              <a:rPr lang="da-DK" dirty="0"/>
              <a:t> point to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is in the ‘</a:t>
            </a:r>
            <a:r>
              <a:rPr lang="da-DK" dirty="0" err="1"/>
              <a:t>Invoker</a:t>
            </a:r>
            <a:r>
              <a:rPr lang="da-DK" dirty="0"/>
              <a:t>’, but the </a:t>
            </a:r>
            <a:r>
              <a:rPr lang="da-DK" dirty="0" err="1"/>
              <a:t>upcall</a:t>
            </a:r>
            <a:r>
              <a:rPr lang="da-DK" dirty="0"/>
              <a:t> to the proper player </a:t>
            </a:r>
            <a:r>
              <a:rPr lang="da-DK" dirty="0" err="1"/>
              <a:t>servant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,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methods</a:t>
            </a:r>
            <a:r>
              <a:rPr lang="da-DK" dirty="0"/>
              <a:t> have no extra </a:t>
            </a:r>
            <a:r>
              <a:rPr lang="da-DK" dirty="0" err="1"/>
              <a:t>correlation</a:t>
            </a:r>
            <a:r>
              <a:rPr lang="da-DK" dirty="0"/>
              <a:t> id parameter. And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logging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print </a:t>
            </a:r>
            <a:r>
              <a:rPr lang="da-DK" dirty="0" err="1"/>
              <a:t>thread</a:t>
            </a:r>
            <a:r>
              <a:rPr lang="da-DK" dirty="0"/>
              <a:t> id as part of the log (but </a:t>
            </a:r>
            <a:r>
              <a:rPr lang="da-DK" dirty="0" err="1"/>
              <a:t>easy</a:t>
            </a:r>
            <a:r>
              <a:rPr lang="da-DK" dirty="0"/>
              <a:t> to tag </a:t>
            </a:r>
            <a:r>
              <a:rPr lang="da-DK" dirty="0" err="1"/>
              <a:t>that</a:t>
            </a:r>
            <a:r>
              <a:rPr lang="da-DK" dirty="0"/>
              <a:t> on, by </a:t>
            </a:r>
            <a:r>
              <a:rPr lang="da-DK" dirty="0" err="1"/>
              <a:t>changing</a:t>
            </a:r>
            <a:r>
              <a:rPr lang="da-DK" dirty="0"/>
              <a:t> the log4j format),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otherwise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partially</a:t>
            </a:r>
            <a:r>
              <a:rPr lang="da-DK" dirty="0"/>
              <a:t> </a:t>
            </a:r>
            <a:r>
              <a:rPr lang="da-DK" dirty="0" err="1"/>
              <a:t>serve</a:t>
            </a:r>
            <a:r>
              <a:rPr lang="da-DK" dirty="0"/>
              <a:t> as a </a:t>
            </a:r>
            <a:r>
              <a:rPr lang="da-DK" dirty="0" err="1"/>
              <a:t>correlation</a:t>
            </a:r>
            <a:r>
              <a:rPr lang="da-DK" dirty="0"/>
              <a:t> 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Code in /</a:t>
            </a:r>
            <a:r>
              <a:rPr lang="en-US" dirty="0" err="1"/>
              <a:t>programmingkata</a:t>
            </a:r>
            <a:r>
              <a:rPr lang="en-US" dirty="0"/>
              <a:t>/learn-metrics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Microservices and DevOps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Scalable Microservices</a:t>
            </a:r>
          </a:p>
          <a:p>
            <a:pPr>
              <a:defRPr/>
            </a:pPr>
            <a:r>
              <a:rPr lang="en-US" sz="2000" noProof="0" dirty="0"/>
              <a:t>Monitoring</a:t>
            </a:r>
            <a:endParaRPr lang="en-US" noProof="0" dirty="0"/>
          </a:p>
          <a:p>
            <a:pPr>
              <a:defRPr/>
            </a:pPr>
            <a:r>
              <a:rPr lang="en-US" sz="1600" noProof="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A30B-A618-4B86-B954-BA04B076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Metrics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26DF-CE4D-4847-A860-8DC0661B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Actually a bit of application metrics is collected by the </a:t>
            </a:r>
            <a:r>
              <a:rPr lang="en-US" noProof="0" dirty="0" err="1"/>
              <a:t>URITunnelServerRequestHandler</a:t>
            </a:r>
            <a:r>
              <a:rPr lang="en-US" noProof="0" dirty="0"/>
              <a:t> of the </a:t>
            </a:r>
            <a:r>
              <a:rPr lang="en-US" noProof="0" dirty="0" err="1"/>
              <a:t>Frds.Broker</a:t>
            </a:r>
            <a:r>
              <a:rPr lang="en-US" noProof="0" dirty="0"/>
              <a:t> library: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A8276-A069-4AFD-A802-8AC05883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F5E85-E336-4441-9AF6-7A232523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4A5B-9DB0-40DD-BD09-BF573086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13372E-E06E-4C94-BDD2-794A24C8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2538412"/>
            <a:ext cx="9077325" cy="638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9CD3A2-ACCD-4406-9D1D-0B52E35D9C45}"/>
              </a:ext>
            </a:extLst>
          </p:cNvPr>
          <p:cNvSpPr/>
          <p:nvPr/>
        </p:nvSpPr>
        <p:spPr>
          <a:xfrm>
            <a:off x="5486400" y="28575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E339-CBEA-4322-A658-260578F9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Single Service, Multiple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BD7A2-3833-4508-910A-DA9A371CA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Horizontal Scaling</a:t>
            </a:r>
          </a:p>
          <a:p>
            <a:pPr lvl="1"/>
            <a:r>
              <a:rPr lang="en-US" noProof="0" dirty="0"/>
              <a:t>Monitor </a:t>
            </a:r>
            <a:r>
              <a:rPr lang="en-US" i="1" noProof="0" dirty="0"/>
              <a:t>all</a:t>
            </a:r>
            <a:r>
              <a:rPr lang="en-US" noProof="0" dirty="0"/>
              <a:t> machines</a:t>
            </a:r>
          </a:p>
          <a:p>
            <a:pPr lvl="1"/>
            <a:r>
              <a:rPr lang="en-US" noProof="0" dirty="0"/>
              <a:t>Aggregate logs!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24F10-3985-4FF8-8ABE-FEB0B74A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F5DC3-B9B8-421D-BF95-DFDCAE96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714E-4AA5-446D-B128-7518844B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1D765F-3858-4944-96B6-B835D688F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" y="2398798"/>
            <a:ext cx="4800600" cy="192328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D08AF69-E8EB-460E-95E4-751F3112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59" y="791105"/>
            <a:ext cx="2590800" cy="23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0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B5A2-FC23-465E-9463-06AC4237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Swarm Aggregates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7D52-7BE4-4197-9CF0-AECE533E6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 a per-service level</a:t>
            </a:r>
          </a:p>
          <a:p>
            <a:pPr lvl="1"/>
            <a:r>
              <a:rPr lang="en-US" noProof="0" dirty="0"/>
              <a:t>Which makes sense…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However, to diagnose </a:t>
            </a:r>
            <a:r>
              <a:rPr lang="en-US" i="1" noProof="0" dirty="0"/>
              <a:t>one service</a:t>
            </a:r>
            <a:r>
              <a:rPr lang="en-US" noProof="0" dirty="0"/>
              <a:t> some filtering is required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FD5A-D371-40BC-94B0-4597964C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EE34F-35B7-47F1-931C-1E226362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E1D62-8CFA-410D-A441-73D5EA5E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03476-ACBC-4876-8B86-1609B0E1C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943100"/>
            <a:ext cx="4933950" cy="23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6F12B-B7F2-4FAE-9DC9-E136D57E9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" y="2857500"/>
            <a:ext cx="9144000" cy="1212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E696A7-3D2D-423A-96C1-D1A9AA7252C2}"/>
              </a:ext>
            </a:extLst>
          </p:cNvPr>
          <p:cNvSpPr/>
          <p:nvPr/>
        </p:nvSpPr>
        <p:spPr>
          <a:xfrm>
            <a:off x="0" y="2705100"/>
            <a:ext cx="1143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AAD5-1780-4F40-AAE2-CC288053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Multiple Services, Multiple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226E-BCD2-4F62-855A-7A30C9EB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Now it gets nasty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i="1" noProof="0" dirty="0">
                <a:sym typeface="Wingdings" panose="05000000000000000000" pitchFamily="2" charset="2"/>
              </a:rPr>
              <a:t>”Answer is collection and central aggregation”</a:t>
            </a:r>
            <a:r>
              <a:rPr lang="en-US" noProof="0" dirty="0">
                <a:sym typeface="Wingdings" panose="05000000000000000000" pitchFamily="2" charset="2"/>
              </a:rPr>
              <a:t> </a:t>
            </a:r>
            <a:r>
              <a:rPr lang="en-US" sz="1400" noProof="0" dirty="0">
                <a:sym typeface="Wingdings" panose="05000000000000000000" pitchFamily="2" charset="2"/>
              </a:rPr>
              <a:t>[Newman, p 158]</a:t>
            </a:r>
            <a:endParaRPr lang="en-US" i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97A6D-02BF-4A2E-95EA-A7FD511E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79A-9D90-47FA-8BD2-D278BE30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DF6-738E-429C-A910-085D08A3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592B-5F98-4811-98EE-2F792707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00300"/>
            <a:ext cx="6286500" cy="1804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5DFDD-6F19-41A1-9842-A57E799AF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20036"/>
            <a:ext cx="3973674" cy="20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C4C1-59CA-4EA7-9604-41AEA2AE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D6AF-205A-4B9F-87ED-9ABF5297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 – we need something to aggregate logs from many individual services…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FE6A-9DEA-476C-A52F-0C3FF995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378A5-BF53-481F-AB33-6B958FE1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FE2E1-13AC-483A-9C08-C5DCEC20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1E7CA4-75BA-4AE0-9157-B6DEBBB85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469"/>
            <a:ext cx="5893906" cy="279044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A2CA96-8394-457B-B4E4-21CD0EB3D6AB}"/>
              </a:ext>
            </a:extLst>
          </p:cNvPr>
          <p:cNvSpPr/>
          <p:nvPr/>
        </p:nvSpPr>
        <p:spPr>
          <a:xfrm>
            <a:off x="5486400" y="2400300"/>
            <a:ext cx="2057400" cy="4572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err="1"/>
              <a:t>ElasticSearch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1E8B10-3C2E-4699-B3B4-BBDA82FCAFCB}"/>
              </a:ext>
            </a:extLst>
          </p:cNvPr>
          <p:cNvCxnSpPr/>
          <p:nvPr/>
        </p:nvCxnSpPr>
        <p:spPr>
          <a:xfrm flipV="1">
            <a:off x="5715000" y="2883959"/>
            <a:ext cx="304800" cy="27834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1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E36B-AAA9-4037-813A-73CFC9EA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B458-9C68-4513-92FF-5BA52AA06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classic solution to log aggregation is </a:t>
            </a:r>
            <a:r>
              <a:rPr lang="en-US" noProof="0" dirty="0">
                <a:solidFill>
                  <a:srgbClr val="C00000"/>
                </a:solidFill>
              </a:rPr>
              <a:t>ELK</a:t>
            </a:r>
          </a:p>
          <a:p>
            <a:pPr lvl="1"/>
            <a:r>
              <a:rPr lang="en-US" noProof="0" dirty="0">
                <a:solidFill>
                  <a:srgbClr val="C00000"/>
                </a:solidFill>
              </a:rPr>
              <a:t>L</a:t>
            </a:r>
            <a:r>
              <a:rPr lang="en-US" noProof="0" dirty="0"/>
              <a:t>ogstash</a:t>
            </a:r>
          </a:p>
          <a:p>
            <a:pPr lvl="2"/>
            <a:r>
              <a:rPr lang="en-US" noProof="0" dirty="0"/>
              <a:t>Log ‘ingest pipeline’, collect logs</a:t>
            </a:r>
            <a:br>
              <a:rPr lang="en-US" noProof="0" dirty="0"/>
            </a:br>
            <a:r>
              <a:rPr lang="en-US" noProof="0" dirty="0"/>
              <a:t>from all services</a:t>
            </a:r>
          </a:p>
          <a:p>
            <a:pPr lvl="1"/>
            <a:r>
              <a:rPr lang="en-US" noProof="0" dirty="0">
                <a:solidFill>
                  <a:srgbClr val="C00000"/>
                </a:solidFill>
              </a:rPr>
              <a:t>E</a:t>
            </a:r>
            <a:r>
              <a:rPr lang="en-US" noProof="0" dirty="0"/>
              <a:t>lasticsearch</a:t>
            </a:r>
          </a:p>
          <a:p>
            <a:pPr lvl="2"/>
            <a:r>
              <a:rPr lang="en-US" noProof="0" dirty="0"/>
              <a:t>JSON-based search engine</a:t>
            </a:r>
          </a:p>
          <a:p>
            <a:pPr lvl="1"/>
            <a:r>
              <a:rPr lang="en-US" noProof="0" dirty="0">
                <a:solidFill>
                  <a:srgbClr val="C00000"/>
                </a:solidFill>
              </a:rPr>
              <a:t>K</a:t>
            </a:r>
            <a:r>
              <a:rPr lang="en-US" noProof="0" dirty="0"/>
              <a:t>ibana</a:t>
            </a:r>
          </a:p>
          <a:p>
            <a:pPr lvl="2"/>
            <a:r>
              <a:rPr lang="en-US" noProof="0" dirty="0"/>
              <a:t>Flexible visualization tool</a:t>
            </a:r>
          </a:p>
          <a:p>
            <a:r>
              <a:rPr lang="en-US" noProof="0" dirty="0"/>
              <a:t>Tried it for MSDO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 Really heavy machinery </a:t>
            </a:r>
            <a:endParaRPr lang="en-US" noProof="0" dirty="0"/>
          </a:p>
          <a:p>
            <a:pPr lvl="1"/>
            <a:r>
              <a:rPr lang="en-US" noProof="0" dirty="0"/>
              <a:t>And hell to get going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E3371-0559-4901-9A24-4D41F05B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762E-2079-4606-A3C9-71377069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CADA-AD15-4857-AF68-DA331E2E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7511B-9D6A-4B83-828B-86419155B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857500"/>
            <a:ext cx="3818439" cy="2380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5E975-20E8-4C0B-A5D1-F0C31A85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94" y="1409701"/>
            <a:ext cx="233514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6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5595-B8C7-4327-8F2C-71E4DF69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Service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92DB-9F6A-4703-B95E-0D0D2319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Section is about what I would call ‘domain metrics’</a:t>
            </a:r>
          </a:p>
          <a:p>
            <a:pPr lvl="1"/>
            <a:r>
              <a:rPr lang="en-US" dirty="0"/>
              <a:t>Or ‘semantic logging’ in the Splunk paper</a:t>
            </a:r>
            <a:endParaRPr lang="en-US" noProof="0" dirty="0"/>
          </a:p>
          <a:p>
            <a:r>
              <a:rPr lang="en-US" i="1" noProof="0" dirty="0"/>
              <a:t>Our service logs data related to the domain it handles</a:t>
            </a:r>
          </a:p>
          <a:p>
            <a:pPr lvl="1"/>
            <a:r>
              <a:rPr lang="en-US" i="1" noProof="0" dirty="0"/>
              <a:t>Expose number of times customers view past orders</a:t>
            </a:r>
          </a:p>
          <a:p>
            <a:pPr lvl="1"/>
            <a:r>
              <a:rPr lang="en-US" i="1" noProof="0" dirty="0"/>
              <a:t>How big is today’s sales</a:t>
            </a:r>
          </a:p>
          <a:p>
            <a:pPr lvl="1"/>
            <a:r>
              <a:rPr lang="en-US" i="1" noProof="0" dirty="0"/>
              <a:t>Which features are use, and how often, and how</a:t>
            </a:r>
          </a:p>
          <a:p>
            <a:pPr lvl="1"/>
            <a:endParaRPr lang="en-US" i="1" noProof="0" dirty="0"/>
          </a:p>
          <a:p>
            <a:r>
              <a:rPr lang="en-US" noProof="0" dirty="0"/>
              <a:t>Why</a:t>
            </a:r>
          </a:p>
          <a:p>
            <a:pPr lvl="1"/>
            <a:r>
              <a:rPr lang="en-US" noProof="0" dirty="0"/>
              <a:t>Improve service based upon real data</a:t>
            </a:r>
          </a:p>
          <a:p>
            <a:pPr lvl="1"/>
            <a:r>
              <a:rPr lang="en-US" noProof="0" dirty="0"/>
              <a:t>Humble: ‘Are we building the right thing’ / scientific experiments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5BDAD-0B26-4642-A29B-D2881F03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AE30D-7525-4CD2-81B4-224BA7C1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C03B-6FE9-4287-BACE-416C6C55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E35D-557F-4765-AD5F-C9CA6DE5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36151-9908-4FCC-8128-1E7984C6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(From the Splunk paper)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BE61C-FDB4-4D0F-B351-BB550424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1DC8F-5946-4A6B-B182-9FAD13D2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BA46F-FAB7-4BF5-BC52-AACA72AF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080D1-1676-4E79-9345-EB6CA261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09700"/>
            <a:ext cx="5457825" cy="183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CC33A-A358-43B4-878B-E0F67E319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37" y="3274484"/>
            <a:ext cx="5724525" cy="1876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6180A0B-E249-4C7B-AF70-06054EE91A35}"/>
              </a:ext>
            </a:extLst>
          </p:cNvPr>
          <p:cNvSpPr/>
          <p:nvPr/>
        </p:nvSpPr>
        <p:spPr>
          <a:xfrm rot="1489192">
            <a:off x="2382610" y="3116619"/>
            <a:ext cx="833937" cy="64381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9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9BF52B-8031-44F7-A4F5-179D09BBEABD}"/>
              </a:ext>
            </a:extLst>
          </p:cNvPr>
          <p:cNvSpPr/>
          <p:nvPr/>
        </p:nvSpPr>
        <p:spPr>
          <a:xfrm>
            <a:off x="228600" y="1409700"/>
            <a:ext cx="85344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81A2E-EF05-4824-B234-08D1C67F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Semantic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184C-4B38-441E-B3EC-934A351F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Wrongly headlined as</a:t>
            </a:r>
            <a:r>
              <a:rPr lang="en-US" noProof="0" dirty="0"/>
              <a:t> ‘Synthetic Monitoring’ </a:t>
            </a:r>
            <a:r>
              <a:rPr lang="en-US" i="1" noProof="0" dirty="0"/>
              <a:t>in the book</a:t>
            </a:r>
          </a:p>
          <a:p>
            <a:r>
              <a:rPr lang="en-US" noProof="0" dirty="0"/>
              <a:t>Semantic Monitoring:</a:t>
            </a:r>
          </a:p>
          <a:p>
            <a:pPr lvl="1"/>
            <a:r>
              <a:rPr lang="en-US" noProof="0" dirty="0"/>
              <a:t>Insert synthetic transactions into the production environment</a:t>
            </a:r>
          </a:p>
          <a:p>
            <a:r>
              <a:rPr lang="en-US" noProof="0" dirty="0"/>
              <a:t>A synthetic transaction is a ‘fake event’</a:t>
            </a:r>
          </a:p>
          <a:p>
            <a:pPr lvl="1"/>
            <a:r>
              <a:rPr lang="en-US" noProof="0" dirty="0"/>
              <a:t>Can then be monitored for ‘proper behavior’ of system</a:t>
            </a:r>
          </a:p>
          <a:p>
            <a:pPr lvl="2"/>
            <a:r>
              <a:rPr lang="en-US" i="1" dirty="0"/>
              <a:t>Does system handle event properly within </a:t>
            </a:r>
            <a:r>
              <a:rPr lang="en-US" i="1" dirty="0" err="1"/>
              <a:t>timelimit</a:t>
            </a:r>
            <a:r>
              <a:rPr lang="en-US" i="1" dirty="0"/>
              <a:t>?</a:t>
            </a:r>
            <a:endParaRPr lang="en-US" i="1" noProof="0" dirty="0"/>
          </a:p>
          <a:p>
            <a:pPr lvl="1"/>
            <a:r>
              <a:rPr lang="en-US" noProof="0" dirty="0"/>
              <a:t>Of course, important to isolate from </a:t>
            </a:r>
            <a:r>
              <a:rPr lang="en-US" i="1" noProof="0" dirty="0"/>
              <a:t>real</a:t>
            </a:r>
            <a:r>
              <a:rPr lang="en-US" noProof="0" dirty="0"/>
              <a:t> events</a:t>
            </a:r>
          </a:p>
          <a:p>
            <a:r>
              <a:rPr lang="en-US" noProof="0" dirty="0" err="1"/>
              <a:t>WarStory</a:t>
            </a:r>
            <a:r>
              <a:rPr lang="en-US" noProof="0" dirty="0"/>
              <a:t>:</a:t>
            </a:r>
          </a:p>
          <a:p>
            <a:pPr lvl="1"/>
            <a:r>
              <a:rPr lang="en-US" i="1" noProof="0" dirty="0"/>
              <a:t>Large number of washing machines arrived at head office </a:t>
            </a:r>
            <a:r>
              <a:rPr lang="en-US" i="1" noProof="0" dirty="0">
                <a:sym typeface="Wingdings" panose="05000000000000000000" pitchFamily="2" charset="2"/>
              </a:rPr>
              <a:t></a:t>
            </a:r>
          </a:p>
          <a:p>
            <a:r>
              <a:rPr lang="en-US" i="1" dirty="0">
                <a:sym typeface="Wingdings" panose="05000000000000000000" pitchFamily="2" charset="2"/>
              </a:rPr>
              <a:t>Preferably over monitoring hardware metrics, like CPU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Blocked threads may halt </a:t>
            </a:r>
            <a:r>
              <a:rPr lang="en-US">
                <a:sym typeface="Wingdings" panose="05000000000000000000" pitchFamily="2" charset="2"/>
              </a:rPr>
              <a:t>a system even though CPU is fine…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F05D1-68F1-4A4F-926B-217B1AF0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31C3D-98BB-4A4C-8444-E39CEA3D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AAEE1-676F-4610-898F-C02C3496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3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53D0-68BC-4F25-BCC8-E21EFD13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Semantic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07FE-1DC1-4165-BA0D-C1F23AB5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 to do it?</a:t>
            </a:r>
          </a:p>
          <a:p>
            <a:endParaRPr lang="en-US" noProof="0" dirty="0"/>
          </a:p>
          <a:p>
            <a:r>
              <a:rPr lang="en-US" noProof="0" dirty="0"/>
              <a:t>Well, you already have the infrastructure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i="1" noProof="0" dirty="0">
                <a:sym typeface="Wingdings" panose="05000000000000000000" pitchFamily="2" charset="2"/>
              </a:rPr>
              <a:t>It is a test journey! The test cases have (almost) been written.</a:t>
            </a:r>
          </a:p>
          <a:p>
            <a:endParaRPr lang="en-US" i="1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Again, care must be taken to handle synthetic events in a way that does not influence real behaviors…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66229-CAE2-412D-AA36-BB46A779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40B5-FF20-4116-9BEC-99003533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E0738-55CB-46B7-B32E-3EF8D217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CF29E3-698C-49CB-ACAF-36285DF809F7}"/>
              </a:ext>
            </a:extLst>
          </p:cNvPr>
          <p:cNvSpPr/>
          <p:nvPr/>
        </p:nvSpPr>
        <p:spPr>
          <a:xfrm>
            <a:off x="304800" y="3543300"/>
            <a:ext cx="8458200" cy="914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40E5F-624F-42A9-99E3-B883DC23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Monitorability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2346-B2AE-454A-A283-DD982552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According to Bass et al. (2012)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i="1" noProof="0" dirty="0"/>
              <a:t>Ability to monitor system while executing, to take corrective action in </a:t>
            </a:r>
            <a:r>
              <a:rPr lang="en-US" i="1" noProof="0" dirty="0" err="1"/>
              <a:t>cas</a:t>
            </a:r>
            <a:r>
              <a:rPr lang="en-US" i="1" dirty="0"/>
              <a:t>e of potential problems</a:t>
            </a:r>
            <a:endParaRPr lang="en-US" i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0F157-98BC-4C91-A5E7-4F1C8F48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E3570-C831-46D7-ACCA-CFA34ED5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8E2A6-EAC7-475A-912B-6E6117A1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AF7D9-88C3-4E57-8FCC-FE6E5951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562100"/>
            <a:ext cx="7072213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207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DBD4-4665-461A-97C8-837A5971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Similar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0CE1-685B-4819-85A4-B74C604E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 worked in the HealthCare domain for some years</a:t>
            </a:r>
          </a:p>
          <a:p>
            <a:pPr lvl="1"/>
            <a:r>
              <a:rPr lang="en-US" noProof="0" dirty="0"/>
              <a:t>Nancy</a:t>
            </a:r>
          </a:p>
          <a:p>
            <a:pPr lvl="2"/>
            <a:r>
              <a:rPr lang="en-US" noProof="0" dirty="0"/>
              <a:t>251248-9996</a:t>
            </a:r>
          </a:p>
          <a:p>
            <a:pPr lvl="2"/>
            <a:endParaRPr lang="en-US" noProof="0" dirty="0"/>
          </a:p>
          <a:p>
            <a:r>
              <a:rPr lang="en-US" noProof="0" dirty="0"/>
              <a:t>She has suffered </a:t>
            </a:r>
            <a:r>
              <a:rPr lang="en-US" i="1" noProof="0" dirty="0"/>
              <a:t>all diseases ever invented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21498-B233-4AA7-8657-38C90A1C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5B784-9E8C-4BC6-8F26-680A4FA5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F308C-7F34-4C59-93EF-F210E1DD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35C9A-0AF0-4162-87CD-50D4B47B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165" y="1352171"/>
            <a:ext cx="5012635" cy="1124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5E3800-984D-42A7-8A6F-03069DE4BA9F}"/>
              </a:ext>
            </a:extLst>
          </p:cNvPr>
          <p:cNvSpPr/>
          <p:nvPr/>
        </p:nvSpPr>
        <p:spPr>
          <a:xfrm>
            <a:off x="5821017" y="2229238"/>
            <a:ext cx="1265583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8EE80-D2EB-4871-915B-58787FABE1B5}"/>
              </a:ext>
            </a:extLst>
          </p:cNvPr>
          <p:cNvSpPr/>
          <p:nvPr/>
        </p:nvSpPr>
        <p:spPr>
          <a:xfrm>
            <a:off x="1638300" y="3677029"/>
            <a:ext cx="57912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Warstory: The letter to most wealthy customers of US bank.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0AA04-828C-4846-B53C-FB2F20AAB10D}"/>
              </a:ext>
            </a:extLst>
          </p:cNvPr>
          <p:cNvSpPr/>
          <p:nvPr/>
        </p:nvSpPr>
        <p:spPr>
          <a:xfrm>
            <a:off x="7467600" y="2628900"/>
            <a:ext cx="1295400" cy="596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50"/>
              <a:t>Source: MedCom website</a:t>
            </a:r>
          </a:p>
        </p:txBody>
      </p:sp>
    </p:spTree>
    <p:extLst>
      <p:ext uri="{BB962C8B-B14F-4D97-AF65-F5344CB8AC3E}">
        <p14:creationId xmlns:p14="http://schemas.microsoft.com/office/powerpoint/2010/main" val="293155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106A-7132-435F-AEF2-02590527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Correlation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D9624-5504-45BD-BF71-31F6D33A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One big issue in MS architectures</a:t>
            </a:r>
          </a:p>
          <a:p>
            <a:pPr lvl="1"/>
            <a:r>
              <a:rPr lang="en-US" i="1" noProof="0" dirty="0"/>
              <a:t>Any given event/transaction may involve partial processing by a set of services</a:t>
            </a:r>
          </a:p>
          <a:p>
            <a:pPr lvl="2"/>
            <a:r>
              <a:rPr lang="en-US" noProof="0" dirty="0"/>
              <a:t>That is, there is not five log messages from the ‘</a:t>
            </a:r>
            <a:r>
              <a:rPr lang="en-US" noProof="0" dirty="0" err="1"/>
              <a:t>processItem</a:t>
            </a:r>
            <a:r>
              <a:rPr lang="en-US" noProof="0" dirty="0"/>
              <a:t>()’ method execution…</a:t>
            </a:r>
          </a:p>
          <a:p>
            <a:pPr lvl="2"/>
            <a:endParaRPr lang="en-US" noProof="0" dirty="0"/>
          </a:p>
          <a:p>
            <a:pPr lvl="2"/>
            <a:r>
              <a:rPr lang="en-US" noProof="0" dirty="0"/>
              <a:t>There are two log messages in one service, three in another, two in a third one, etc.</a:t>
            </a:r>
          </a:p>
          <a:p>
            <a:pPr lvl="3"/>
            <a:r>
              <a:rPr lang="en-US" i="1" noProof="0" dirty="0"/>
              <a:t>And all are interleaved with processing of </a:t>
            </a:r>
            <a:r>
              <a:rPr lang="en-US" b="1" i="1" noProof="0" dirty="0"/>
              <a:t>other</a:t>
            </a:r>
            <a:r>
              <a:rPr lang="en-US" i="1" noProof="0" dirty="0"/>
              <a:t> transactions!</a:t>
            </a:r>
          </a:p>
          <a:p>
            <a:pPr lvl="3"/>
            <a:endParaRPr lang="en-US" i="1" noProof="0" dirty="0"/>
          </a:p>
          <a:p>
            <a:r>
              <a:rPr lang="en-US" noProof="0" dirty="0"/>
              <a:t>Traceability is lost! No ‘stack-trace’ to diagnose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CBDB-EE24-47A6-8A82-6E0EF8D6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8A00-2338-4DE7-9423-01A6F211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5F339-9077-4991-A36A-D237907E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3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F383-19D7-4E38-8F0C-9BB20DE3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Correlation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A96B-F15C-4E98-82C8-72A706FF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Correlation ID:</a:t>
            </a:r>
          </a:p>
          <a:p>
            <a:pPr lvl="1"/>
            <a:r>
              <a:rPr lang="en-US" noProof="0" dirty="0"/>
              <a:t>A UUID generated by the </a:t>
            </a:r>
            <a:r>
              <a:rPr lang="en-US" i="1" noProof="0" dirty="0"/>
              <a:t>initiating </a:t>
            </a:r>
            <a:r>
              <a:rPr lang="en-US" noProof="0" dirty="0"/>
              <a:t>call, and then passed along to all subsequent calls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32889-6F99-47C7-925F-93F8C061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989D3-7D04-4AB2-BCA7-66FE6FBE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7A09-72FA-42F5-A139-179FBD22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11F58-6C58-4C0D-B926-C5BC0160B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2118868"/>
            <a:ext cx="4696968" cy="31516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71BA53-9871-4C7A-83F3-FC671C320D1E}"/>
              </a:ext>
            </a:extLst>
          </p:cNvPr>
          <p:cNvCxnSpPr>
            <a:cxnSpLocks/>
          </p:cNvCxnSpPr>
          <p:nvPr/>
        </p:nvCxnSpPr>
        <p:spPr>
          <a:xfrm>
            <a:off x="4724400" y="1790700"/>
            <a:ext cx="0" cy="32816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1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5319-03F0-4774-AE29-5045468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A4025-97F8-4572-9D6A-C2C0D439A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RabbitMQ uses </a:t>
            </a:r>
            <a:r>
              <a:rPr lang="en-US" noProof="0" dirty="0" err="1"/>
              <a:t>CorrelationId’s</a:t>
            </a:r>
            <a:r>
              <a:rPr lang="en-US" noProof="0" dirty="0"/>
              <a:t> to match replies with proper requests when it simulates RCP calls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0DB68-BE57-42FC-8031-987C50C3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4E418-30F6-4FA0-91EC-2BA7B4D9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ECD0A-4AC4-4925-87B2-6A41FB4B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6BC88-EE41-4A9A-B514-2178954FF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2133"/>
            <a:ext cx="7777902" cy="2860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A59C80-B116-4AC3-87D8-93EB9CD02766}"/>
              </a:ext>
            </a:extLst>
          </p:cNvPr>
          <p:cNvSpPr/>
          <p:nvPr/>
        </p:nvSpPr>
        <p:spPr>
          <a:xfrm>
            <a:off x="914400" y="4381500"/>
            <a:ext cx="4419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2D6F-4069-4A0E-A3FD-810E1B8C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B1E2-3EEC-41C9-941A-A92647F1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SkyCave’s</a:t>
            </a:r>
            <a:r>
              <a:rPr lang="en-US" noProof="0" dirty="0"/>
              <a:t> </a:t>
            </a:r>
            <a:r>
              <a:rPr lang="en-US" i="1" noProof="0" dirty="0"/>
              <a:t>initiating call</a:t>
            </a:r>
            <a:r>
              <a:rPr lang="en-US" noProof="0" dirty="0"/>
              <a:t> hits … where?</a:t>
            </a:r>
          </a:p>
          <a:p>
            <a:endParaRPr lang="en-US" noProof="0" dirty="0"/>
          </a:p>
          <a:p>
            <a:r>
              <a:rPr lang="en-US" noProof="0" dirty="0"/>
              <a:t>Is </a:t>
            </a:r>
            <a:r>
              <a:rPr lang="en-US" noProof="0" dirty="0" err="1"/>
              <a:t>SkyCave</a:t>
            </a:r>
            <a:r>
              <a:rPr lang="en-US" noProof="0" dirty="0"/>
              <a:t> prepared for using Correlation IDs?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2BB86-EF9F-4367-91D7-E98BFED5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7535-6D13-4BBF-9B56-A2A3ADF1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824E8-79D3-45BD-9E44-1E60F4DC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8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74B2-0AE4-43F3-B702-DD1D86B2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9B963-979E-4533-9FA7-7D763045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An aggregated log of 30 services, each with 30 different approaches to how log messages are formatted…</a:t>
            </a:r>
          </a:p>
          <a:p>
            <a:r>
              <a:rPr lang="en-US" noProof="0" dirty="0"/>
              <a:t>… leads to too much time spent on formulating very complex queries…</a:t>
            </a:r>
          </a:p>
          <a:p>
            <a:endParaRPr lang="en-US" noProof="0" dirty="0"/>
          </a:p>
          <a:p>
            <a:r>
              <a:rPr lang="en-US" noProof="0" dirty="0"/>
              <a:t>Standardization is the name of the game.</a:t>
            </a:r>
          </a:p>
          <a:p>
            <a:endParaRPr lang="en-US" noProof="0" dirty="0"/>
          </a:p>
          <a:p>
            <a:r>
              <a:rPr lang="en-US" noProof="0" dirty="0"/>
              <a:t>Return to that in a moment.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42F1-E07D-42FD-A5EF-01DBDA6A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BD5DA-FFB6-430D-850E-38D76EF4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62C5-F46E-451A-9E68-DB505DAA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6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714FE2-462B-4547-AF17-5B9BDAF05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Tools and Libraries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6F16319-6F46-4C10-BC01-E567C799B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Sigh – one zillion options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31D1-2B46-484D-B117-42F93881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64492-DFBB-4CF1-90B8-5F42147F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F8B51-B3C1-4463-9FAA-55916EE8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4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B06D-09D5-4C5F-9844-57DAB3E9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Hardware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331A4-BEDA-4C32-A93A-83559DE0E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Hardware side</a:t>
            </a:r>
          </a:p>
          <a:p>
            <a:pPr lvl="1"/>
            <a:r>
              <a:rPr lang="en-US" noProof="0" dirty="0"/>
              <a:t>Nagios</a:t>
            </a:r>
          </a:p>
          <a:p>
            <a:pPr lvl="1"/>
            <a:r>
              <a:rPr lang="en-US" noProof="0" dirty="0" err="1"/>
              <a:t>collectd</a:t>
            </a:r>
            <a:endParaRPr lang="en-US" noProof="0" dirty="0"/>
          </a:p>
          <a:p>
            <a:pPr lvl="1"/>
            <a:r>
              <a:rPr lang="en-US" noProof="0" dirty="0"/>
              <a:t>Windows: </a:t>
            </a:r>
            <a:r>
              <a:rPr lang="en-US" noProof="0" dirty="0" err="1"/>
              <a:t>PerfMon</a:t>
            </a:r>
            <a:endParaRPr lang="en-US" noProof="0" dirty="0"/>
          </a:p>
          <a:p>
            <a:pPr lvl="1"/>
            <a:r>
              <a:rPr lang="en-US" noProof="0" dirty="0" err="1"/>
              <a:t>MetricBeat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D76C2-63A5-41C3-A9B3-D4FA9E97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7EDBD-5E39-4468-AC90-ADA226D0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0E1C9-03E2-4EAD-8C81-8438206B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E562CF-DFF3-43ED-8C3C-9F9F7623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37" y="983428"/>
            <a:ext cx="4219463" cy="377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FEAD2B-A337-40C0-8691-C91CBAC7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1" y="3111500"/>
            <a:ext cx="2209799" cy="19630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90AB2-862E-4177-91B6-3D1262740B0E}"/>
              </a:ext>
            </a:extLst>
          </p:cNvPr>
          <p:cNvSpPr/>
          <p:nvPr/>
        </p:nvSpPr>
        <p:spPr>
          <a:xfrm>
            <a:off x="4114800" y="3467100"/>
            <a:ext cx="3581400" cy="15168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Caveat</a:t>
            </a:r>
            <a:r>
              <a:rPr lang="da-DK" dirty="0"/>
              <a:t>: </a:t>
            </a:r>
            <a:r>
              <a:rPr lang="da-DK" dirty="0" err="1"/>
              <a:t>You</a:t>
            </a:r>
            <a:r>
              <a:rPr lang="da-DK" dirty="0"/>
              <a:t> have to start </a:t>
            </a:r>
            <a:r>
              <a:rPr lang="da-DK" dirty="0" err="1"/>
              <a:t>some</a:t>
            </a:r>
            <a:r>
              <a:rPr lang="da-DK" dirty="0"/>
              <a:t> kind of </a:t>
            </a:r>
            <a:r>
              <a:rPr lang="da-DK" dirty="0" err="1"/>
              <a:t>monitoring</a:t>
            </a:r>
            <a:r>
              <a:rPr lang="da-DK" dirty="0"/>
              <a:t> </a:t>
            </a:r>
            <a:r>
              <a:rPr lang="da-DK" dirty="0" err="1"/>
              <a:t>daemon</a:t>
            </a:r>
            <a:r>
              <a:rPr lang="da-DK" dirty="0"/>
              <a:t> on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physical</a:t>
            </a:r>
            <a:r>
              <a:rPr lang="da-DK" dirty="0"/>
              <a:t> </a:t>
            </a:r>
            <a:r>
              <a:rPr lang="da-DK" dirty="0" err="1"/>
              <a:t>machine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. </a:t>
            </a:r>
            <a:r>
              <a:rPr lang="da-DK" i="1" dirty="0" err="1">
                <a:sym typeface="Wingdings" panose="05000000000000000000" pitchFamily="2" charset="2"/>
              </a:rPr>
              <a:t>Fiddling</a:t>
            </a:r>
            <a:r>
              <a:rPr lang="da-DK" i="1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22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7297-58FB-48EB-A1A6-13E0974F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+ Domain Data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C45F-D536-4229-95D4-9EE097330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Require </a:t>
            </a:r>
            <a:r>
              <a:rPr lang="en-US" i="1" noProof="0" dirty="0"/>
              <a:t>logging</a:t>
            </a:r>
            <a:r>
              <a:rPr lang="en-US" noProof="0" dirty="0"/>
              <a:t> in applications + Log aggregation</a:t>
            </a:r>
          </a:p>
          <a:p>
            <a:endParaRPr lang="en-US" noProof="0" dirty="0"/>
          </a:p>
          <a:p>
            <a:pPr lvl="1"/>
            <a:r>
              <a:rPr lang="en-US" noProof="0" dirty="0"/>
              <a:t>Syslog (from the 1980’ies!)</a:t>
            </a:r>
          </a:p>
          <a:p>
            <a:endParaRPr lang="en-US" noProof="0" dirty="0"/>
          </a:p>
          <a:p>
            <a:pPr lvl="1"/>
            <a:r>
              <a:rPr lang="en-US" noProof="0" dirty="0"/>
              <a:t>ELK</a:t>
            </a:r>
          </a:p>
          <a:p>
            <a:endParaRPr lang="en-US" noProof="0" dirty="0"/>
          </a:p>
          <a:p>
            <a:pPr lvl="1"/>
            <a:r>
              <a:rPr lang="en-US" noProof="0" dirty="0"/>
              <a:t>And a zillion more, lots of vendors in this space…</a:t>
            </a:r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728B9-8654-4C8B-9D65-17A130AC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12D08-77C6-4058-B7A9-483FC3F1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5DEB6-ED35-4D45-A10A-9A14A196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8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38A1-03A2-4A36-B5FC-24E63A50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Versus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2EC6-9D93-452A-ACD4-2E8E2F0DA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Adrian Cole</a:t>
            </a:r>
          </a:p>
          <a:p>
            <a:pPr lvl="1"/>
            <a:r>
              <a:rPr lang="en-US" dirty="0"/>
              <a:t>Logs: events emitted</a:t>
            </a:r>
          </a:p>
          <a:p>
            <a:pPr lvl="2"/>
            <a:r>
              <a:rPr lang="en-US" dirty="0"/>
              <a:t>Log.info(“method=foo(), param=7”);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Metrics: </a:t>
            </a:r>
            <a:r>
              <a:rPr lang="en-US" i="1" dirty="0"/>
              <a:t>periodic</a:t>
            </a:r>
            <a:r>
              <a:rPr lang="en-US" dirty="0"/>
              <a:t> aggregations</a:t>
            </a:r>
          </a:p>
          <a:p>
            <a:pPr lvl="2"/>
            <a:r>
              <a:rPr lang="en-US" dirty="0"/>
              <a:t>meter = new Meter(“</a:t>
            </a:r>
            <a:r>
              <a:rPr lang="en-US" dirty="0" err="1"/>
              <a:t>getQuote</a:t>
            </a:r>
            <a:r>
              <a:rPr lang="en-US" dirty="0"/>
              <a:t>-requests”)</a:t>
            </a:r>
          </a:p>
          <a:p>
            <a:pPr lvl="2"/>
            <a:r>
              <a:rPr lang="en-US" dirty="0" err="1"/>
              <a:t>meter.mark</a:t>
            </a:r>
            <a:r>
              <a:rPr lang="en-US" dirty="0"/>
              <a:t>()</a:t>
            </a:r>
          </a:p>
          <a:p>
            <a:pPr lvl="3"/>
            <a:r>
              <a:rPr lang="en-US" dirty="0"/>
              <a:t>Counts all ‘mark()’ calls associated with that meter</a:t>
            </a:r>
          </a:p>
          <a:p>
            <a:pPr lvl="3"/>
            <a:r>
              <a:rPr lang="en-US" dirty="0"/>
              <a:t>Emits log message every 5 minutes with aggregated statistics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Return to that later </a:t>
            </a:r>
            <a:r>
              <a:rPr lang="en-US" dirty="0">
                <a:sym typeface="Wingdings" panose="05000000000000000000" pitchFamily="2" charset="2"/>
              </a:rPr>
              <a:t>…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4D06-ADA3-4E4C-9829-18C59DC0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14DB2-C4E8-4B11-A600-1E109EDD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9D24F-60FA-4DA6-A658-2DC8AAD8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8AA09-E38B-40EA-B326-424485F66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971763"/>
            <a:ext cx="2809875" cy="21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9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779F-04E1-4453-A849-FA7F02AE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From my own backyard…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90677-F59F-48A9-A70B-60F8751F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Christmas lunch with the family</a:t>
            </a:r>
          </a:p>
          <a:p>
            <a:pPr lvl="1"/>
            <a:r>
              <a:rPr lang="en-US" noProof="0" dirty="0"/>
              <a:t>Ups…</a:t>
            </a:r>
          </a:p>
          <a:p>
            <a:r>
              <a:rPr lang="en-US" i="1" noProof="0" dirty="0"/>
              <a:t>What’s the first thing you</a:t>
            </a:r>
            <a:br>
              <a:rPr lang="en-US" i="1" noProof="0" dirty="0"/>
            </a:br>
            <a:r>
              <a:rPr lang="en-US" i="1" noProof="0" dirty="0"/>
              <a:t>want to know? What the</a:t>
            </a:r>
            <a:br>
              <a:rPr lang="en-US" i="1" noProof="0" dirty="0"/>
            </a:br>
            <a:r>
              <a:rPr lang="en-US" i="1" noProof="0" dirty="0"/>
              <a:t>hell has gone wrong?</a:t>
            </a:r>
          </a:p>
          <a:p>
            <a:endParaRPr lang="en-US" i="1" noProof="0" dirty="0"/>
          </a:p>
          <a:p>
            <a:r>
              <a:rPr lang="en-US" noProof="0" dirty="0"/>
              <a:t>Easier in a monolith</a:t>
            </a:r>
          </a:p>
          <a:p>
            <a:pPr lvl="1"/>
            <a:r>
              <a:rPr lang="en-US" noProof="0" dirty="0"/>
              <a:t>One system, one log</a:t>
            </a:r>
          </a:p>
          <a:p>
            <a:r>
              <a:rPr lang="en-US" noProof="0" dirty="0"/>
              <a:t>Microservices?</a:t>
            </a:r>
          </a:p>
          <a:p>
            <a:pPr lvl="1"/>
            <a:r>
              <a:rPr lang="en-US" noProof="0" dirty="0"/>
              <a:t>30 systems, one big mess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E0C56-253D-4CEB-8018-AEAAF8E6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3E900-7D22-47B2-9C78-7D606097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8C3CF-AEA3-4865-A8A3-AB117E06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86D8D-23CB-42F9-86D8-2BEF3CCFF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5900"/>
            <a:ext cx="3883191" cy="35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9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C566-67E5-48AC-8922-A2E6592D3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Our Choice in MSDO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D722F-84A6-4848-A6CF-1FEB1666C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/>
              <a:t>Humio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6482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A3EECA-1353-49DB-8AB2-B127772EEA43}"/>
              </a:ext>
            </a:extLst>
          </p:cNvPr>
          <p:cNvSpPr/>
          <p:nvPr/>
        </p:nvSpPr>
        <p:spPr>
          <a:xfrm>
            <a:off x="6858000" y="952500"/>
            <a:ext cx="1828800" cy="685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66C86-E7AF-4125-A967-4F33796B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 </a:t>
            </a:r>
            <a:r>
              <a:rPr lang="en-US" noProof="0" dirty="0" err="1"/>
              <a:t>Humio</a:t>
            </a:r>
            <a:r>
              <a:rPr lang="en-US" noProof="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C1409-3BF4-4C7A-BD70-A06AF20C4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Humio</a:t>
            </a:r>
            <a:r>
              <a:rPr lang="en-US" noProof="0" dirty="0"/>
              <a:t> because</a:t>
            </a:r>
          </a:p>
          <a:p>
            <a:pPr lvl="1"/>
            <a:r>
              <a:rPr lang="en-US" noProof="0" dirty="0"/>
              <a:t>Community SaaS </a:t>
            </a:r>
            <a:r>
              <a:rPr lang="en-US" dirty="0"/>
              <a:t>offering for free</a:t>
            </a:r>
            <a:endParaRPr lang="en-US" noProof="0" dirty="0"/>
          </a:p>
          <a:p>
            <a:pPr lvl="1"/>
            <a:r>
              <a:rPr lang="en-US" noProof="0" dirty="0"/>
              <a:t>Built-in tutorial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Lower the learning curve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I made it run in one hour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Compared to the tears I shed doing ELK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It </a:t>
            </a:r>
            <a:r>
              <a:rPr lang="en-US" dirty="0">
                <a:sym typeface="Wingdings" panose="05000000000000000000" pitchFamily="2" charset="2"/>
              </a:rPr>
              <a:t>was</a:t>
            </a:r>
            <a:r>
              <a:rPr lang="en-US" noProof="0" dirty="0">
                <a:sym typeface="Wingdings" panose="05000000000000000000" pitchFamily="2" charset="2"/>
              </a:rPr>
              <a:t> a Danish (start-up) company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Now sold for an astronomical amount</a:t>
            </a:r>
          </a:p>
          <a:p>
            <a:pPr lvl="1"/>
            <a:endParaRPr lang="en-US" noProof="0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And, I know the founder personally </a:t>
            </a:r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BF89D-8089-4793-8FC2-79F42E65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5E64-3A09-4445-866A-AA89435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94516-4987-4A41-9739-BCCE1E76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8" name="Picture 4" descr="data:image/png;base64,iVBORw0KGgoAAAANSUhEUgAAA6kAAAEICAMAAACK3kLjAAAAM1BMVEX////////////////////////////////////////////////////////////////////lEOhHAAAAEXRSTlMAwP+AQJCwUCAwYPDQEOCgcA5nimUAABHmSURBVHgB7NbHFaNAFABB8fEwRvlHu8f1DjPiUJVDv9cvHgAAAAAAAAAAAAAAAAAAAAAAAAAAAAAAAAAAAAAAAAAAAAC6+IX+BSgVUCooFVAqoFRQKqBUUGooFZQKKBWUCigVUCpD/MoLpaJUlMrdpTIMfT9235j6fh4WpaLUh1i3sdvjd9LUD1mpKPWj5r6Lf1DqtigVpX7E8u7iP5Q6K7UxpbKMJf7b3jBWpSqV/E5x0F5XpaLUFoYap5QtK5WbS2VLcdo+LkrlxlLZSlyjLkpFqQ06bdCqUlHqAXOJa41ZqSj1YmsXl9vfSkWpV8pj3CINSkWp7cb3uDErFaVeIk9xozIoFaVeYNjjXmNWKko9a4zbpVWpp0BO0cC+KfUEGPZooyr1MNiimZSVegzUaKisSoUDco2m9lWp8N9yitY2pdKIUNunqlSE+vxUlYpQn5+qUhHq81NVKkJ9eqpKhS4+aF+VCv+iRjw9VaXCOz4sZaXyhb27224cBRI4XhQI8Q3v/7Tbm+4942ywSzIFcuz6X8zNnHYSWT8hSwhLVDs+X1RK6T9VpRI+nxKpkkTkIz5TtHr38K1sWn3S6yZSJenMZd9qvgZIfJxtHu6Ud+qrppKyupmM39pF6qMkqd7Zl7MxQWurVPnBdM/UML2V/lmyMf8Jx29FJ1LvJ0n7kX05my+2elNKtXzsda1SVmvdjDF9hPi9JFLvJkkuXrYvH1YkUiVJ4ctIRS9S+0lSwxeSmkSqJHVz8Xqp1M8WqZJk8aWkohOpkvQzgy8mVYlUSfpZeTWpuL+EVG/+BBLDhsjmT/lNtsRlf4g+ui/nfVPx3wSGbc9wJK9twq+Sbe6o1HKlVBO0/TbPI6qvGZOfl9u1VfF2VtmmTT4nVNfbbVmU1buDX5bZf87XK8rqttZsjsf2ZWPxe9YAkdMFv1VaPiQV9TVS/YMJy1G1T9Ka91qwW6nhmLV9S9gt2l+zKX2zBR8UlV7GVdNU7n2RatkfOq34s6jzEakxL5eag41IVLYPwRosPiyRG2Kv8bdvStdsxCMl7ZcMqQekOoX9lIN76Yjd4n5AKuq1Ul1LSNY/LTie072Ajv8Vjf5ehpvcFg9tCEefTPFvynkbk94jrj3w6ANSQjz9ZW0u4d1spqXGvE5qDglPFHXm/8rP2a9IvOuNOBXqVw15MkVU3Wt+f2pQSEQcePjLkZa64aO28w+7JkdKRb1KqqlIRVh9A6mJVtZNmdHvSqnu5aQ6HZGM+GP40zQUastXAmqn6EmpcY3UkPCZyv5eUtH9VabxbMoRH3rIan4pqa7iQMpMHFIJqRWpagcqUXSUVAzzpWZd8Nlsfiup29fLFSQiT1ASni+215GaNxxMOZhRIDd/Q7pGTCPulDIltcyWmnXEgaJ5J6mFOG099mFG8+/da6XqiONtGfhLlFSPRzKdFyWqlFQ0U6WSTunaG0nF3ZfRg5ZL+GxxfwWppiBLMQB3BgmpueCRSu7sBUQ7JbXOlBoKjlffSGoa/v6DPeJA+jqp9Inv9afAldpw+vx2dhFP6ca75WlSbUGWVH4PqeMF0L/8sOcLMhZ34CxHgl6OeKyYO/qJNCW1MUmdv5a4SEWFo9VLpTZkrmbgK1CMdGfSp9a6lvuDqsMfKf2n9FM3JTW9vlRUIpWtcJ3UXJG95IAtS0mN924j7qXPrjNNQud796kCIRXd60vFKlLZ8ldJdem1v2cpU9c19wd7Zb1zgajgt5K/2bgRv2Vvjwa92i+Qik2kclUukurji3/RaKAOb/Ue1Pv/0/c/x/W3SCYopd8gFb1I5UpfItVHnFWYfvIbO+OjevjPY3cX8A/X/96pncb9Bqkli1SmYr5AaogXH3voInGhxD1m0/3fqv979nVramQPv0EqbiKVK71earj6OgadobaYIX5k7UwpKo/viHq8TVG/hr1AalS6GQP/cmbX5N1X/5ZSo9LBOPhbNru2EU+mtmb8mVcoy6UaPJSqejf+ZlmoplVcNapq6uUbsQrZ3vmNKGjlh9SM94urpBILj7hm8UHqbaQSyxj47TjWshnyFa7/0O8jktlmoJsLtaz4rKooqZqYMZQpqZr6bEzdpkG/UGpq/tmHFs17SY2bgzvlcMhqrP65z4V6rVQaqg2Z+D7DOJ0q+eKa2ghPSNXnpLZVUot2A/NC1TtJLSEPThKI+ulXUEul5kLtFRnodjXw6Wj0BF2/iFS7Rqo1g89auLeRGnUevQYz8gplqdT02GmAgxlFPo09UDsp1V1x9lv4pNLnenQ5Yb/tXaRaN3q5VI29wkqple/5dpMGpocTVeS9otR+slPEnSFFX3zLTFKJMWSUankPqTGMXoyMbXCcyOukBtYJ9i3OuleTkHplQ5yI2s5VlfR4HDZ4UqqZKzXqzPP4kX8HqcmPbtXxVzDLpLrI+9CaU5OuKtGPiOTHO6PvHQzt40OJIs6xf9SmSq2ZCQdu7yA1w9E84YzOXy41Ec8dn09Pma3v8WGdaQzp4V9aumc15uH5xn5rmxLAL1U5vk8N6R2kwvHsqFSwF0vVE85V9zhhDrvBh5nhGfqdQ4nvHcMjPbhPkVp2eCqH3fJnSd2Hpe7XSvVTzlR95J+rpJG+gLffXzkz22NPvUVz/xO8PbDMVJkldcu8DzaYz5IKcVQqxEulKgIq+5Ou0c2Q2vrsMOoM/QU4y93Xrf7ePaeduPXxFa9U4srHwGCgP0yqGpZqr5Qa+KFSe7OacKUlPHhD1aY39WBHzdhd0cWW/nBJUnUzpFr+yV31w6TqYan6Qqk58kMlLynv7FIbfPXkimfbyadsCapmhlTN/5Lqw6Tuw+/WfqFUPfHJFx95P8mVQzP42qklSswZ3YX+415U6oadyodJNcPvlrlOao4z15g2vOM1OTwSN506l6CDOqPbHJvaGF5PasNev0eqSNUzZv3Re3Phlarpobx/WzfHf6wsHmg7OMTr15NqOKSKVH+Z1BwnLyZoOYedo0vZhMOfODfEkumLuf0bwUGkfppUuEyqnjUhjjoUFM4VRLf7Q/ljTP6/f+3j+bXn42+X6n6LVJFaBm+j0O18g6o5/tTrho/bbh/KNX2qJFSov12q+SVSRWqgpybMOv9VfFIj/Zf1DxP225/rTz+ut4tUkbpGqhrY00bvqjouqX30ppDf91v/n8JsT866zyJVpC6R6ohlm3nSXE+cmFMw8kY8NlZ/Dph7xG7FQDeRKlKXSG3ER8ipF5UKm9QG/bzCnykD36F+o5p1PLM2jRKpInWF1EQTmjiomtFrv/QLua3gbWVzd9aaKx7+lkPCb9kAIFJF6pVSHTGkcpUj0+kvPkHet6oiIkZVm+886NNZjifvm/r6/0rpPQOIVJF6rdRGTCOYPKiWWVLpfBw/cohUkbpKqmUa6p4dvP1lUqHyTMtSC+b9ilSRSvhhzPJMhCpsUqEOQSWkGpEqUqdP6UwwoYC97JUwKgNUiPOlilSRqufOeqCv2sZLTzbrOFRYsOaDSBWpdvLJL//P2lgv4NRhqLBgHSWRKlLL5Jup9GXmMHO2E10dhernr00oUkVqxl4VpuRZBkPD/ORPJaAu/n1Eqkg9/s8azCliJ3X1GFaHoEKbv4a+SBWpjfjoyJtlIcb+5Wp1BCps/I/hi1SRyv2H0/H/tMR+V6RSUNffThWpIpUe5RJMamcZwSv/7D0HdPOHeJEqUucv1M62qBtdm3QJ57pLvyJVpFIVYndgjuU2jcF+cEkBu1lOqSJVpOILSNVM55s7XFHluKAkUkUq/8+8fu9TxH2RpRXs5kWqSP14qZr4aLgyhwyzmUWqSCXyryDVci2l5N/pY6pIFamjv/VAlueibXyd01+L3cJ8qSJVpMK0NI9UO+2Uk++RN5EqUkVqwH4BVrdjtwQiVaSKVMjYT73PPRpaqkgVqf7VP6eCnXfSyXLIcCJVpL7ftV8FbKe/9TWu/CYQqSJV7qf+KUfy246zgSkZRc/BaCJVpIrUg19aamOGCeWCjZr2gFmkitQVUhvMKnLtfQaJQXWfdH3J3g7clfccXKSK1Pl06HgPDIUYVMucI077kkicgxuRKlLl+dR/hceDqh4jQ2xlN3/+sUgVqfwXY9dtJPqaEm43/zc6YM1H/Ko+/BWCSBWpso4S8Vp/cjf/M2VgLKfbnwGae06jSCUSqZeuTRh5Jx2gvf0Um/IMqLg9GFK1SBWpq9b7DTCnwnmuXfFOBgLiGFUCKsb7Pz9mfqkiVaS6lVN9HOuzag7vVLLFQaoEVMQAO/INqSJVpJLFhasnBN67txrvZBFHqRJQ0frIOKSKVJFKphbOdK+8dx9zRCI+ql2YbJREqkgl0wtnKUXmN1zjsaKHwcJRqAXYEqkilX4UOq176lpxX6Hiv0SWNzzaPkeqSBWpGbu5ZSe/msE+nc3wdD4h0ehhR6SKVLpE+GErT5gkq/BoxYyfY9M5kSpS1/7pBdhrE2b0uIiHqxmeyBekG3UkUkUqnV+1eFjp+xnnT1e1enov1zE2yBUPlIAzkSpSjwhSwFyYcwlGHbyeZKqB58r56M/xE6WKVJG6YTezZEiNMJiLa4a6feW5r0gVqcdPf9OSIbXyv/Cc0wMz94AgUkUqXVnwSTWXaSN3PS1Vh0yNoPW01Og+TaphPUURqXRt9gzWucsj5HRWqkJU2sCdfLOIeFrqDu8rFdil6if2BpGa538hk8eJ47aPp6V+pbZgMtxmglYREZ+QusHHSd25pSqRSlRx9kWlNHXY3k9LvamofyW86axUBZ8nVa9eol2kOpx8/rtNvlqqz0olOi015feWSsPieFhjE6nPDqoWWNpnHwmgXis1enhvqRZ7ZeZfRItUKjf1FqGP829ApulSCahvKZXwEVY9qSxS6TEp8N+gmXJxOacLpQZ4d6k79irMawBkkUrm8F5+nqEGjOV0mdQAby81j//lNLcEIpVO85/ZUYISwBqqMdNHdHK7bwTU95RKfLoomXOtuk2kHiiXOVRzIi3Mp1ozgI7WgUllP/pcjIesY3VgSjIAgYD67lI37FY5LyrsInXsnmT0U6BuAMuoRlW+9H39J+Kxvv5N/PtvCgH1jaXyT12pI989IFLB4t3ChHVNSob5VOcX4DOkQmHbABX7VZF6rBzZp8rtkfgcyF1WuLTo4VOkNrxTY4KKXqQyPNeVHOPMJNL+QBUXVjx8jNTMs5icS/QVepE6Iis2OJlJj+TDrBouK2X4DKnEMbDscLQW6ZMskUqX8EHJwIlyJZ7lnJaJuKYK8BlS6cU1lIMjGUVPTxGpDF8fYQ/7yjpOXnCIOMGaXwzwUVKJxyCqG3KK6EUq65Oe5hCVLVIXTOe24fSSh0+Tmgs+SgV4UA6JfrxXpDIuSlS0g4flYJFog9ntEee2Zfg4qeTD9LHuGXo5cp8oWaRyU0VMG7GwCVGF+WWLE4sG4AOlwoZkqTbjbpEaXcvQ+qsildgS9Bviv9G4WdhkLdT1w+qW4TOlQsJjRfU3PFgDkTr3jmQi3hEC6tTyhlMqBuBTpea49iq6SCWoTqzCuoxC9qIG+Fyp4OOyfUKk0rWZUJcWCvJWM3y0VPBx2QQSkUoXcFIbrC5ETqcO4MOl8lOtQCRS11+OCbC+HAqjU5EKviyDKlLpfFl6b+P1z4HjP6ciFXJaePAWqetvSCYHl2UsDlVaBhCp/9e27GEkkbr+utIGl+ZaeX44NXCbSAVTkCObgUyk0vm08ibk/PxW8Hw2ZACROuFmddyBTqQeSseps3rW53XCE5W6Qy+RCmDSsn1CpNI5hQwpD69T3rd0SKltHu4mUgFanL9PiNR1h04sAV4u06rCuyWrdwdEIpV4Cnn86UmReq5QljhdXza71lX9qSCi+t+0/v7ggUilra5yKlLpdvVGTulE6tSJJeSVdJE6kK8RibjfEynoTgZGcrqXg6HMiZ0jtQxjGd1r8UYYegU3+hcMLOVAvCfvnrQfwpq0hwVJORw+eNrg4KOS/OOFBEpduktIvtVCPe6vDXxkkt+1VT+MqqpNhvVJ2TStFGL3LZEDp+TMf70YUXlDjIf/aQ+OBQAAAAAG+VvPYXcFAAAAAAAAAAAAAAAAAAAAAAAAAAAAAAAAAAAAAAAAAAAMAbHD1TkBd6LZAAAAAElFTkSuQmCC">
            <a:extLst>
              <a:ext uri="{FF2B5EF4-FFF2-40B4-BE49-F238E27FC236}">
                <a16:creationId xmlns:a16="http://schemas.microsoft.com/office/drawing/2014/main" id="{24628BFE-562A-44BF-9E56-F3CBE989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86" y="1028700"/>
            <a:ext cx="175794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97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4BF3-661D-464A-B1C2-733991B5B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Metrics Libraries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0C59C-4B1C-47FB-BCF7-C272D6669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Example: </a:t>
            </a:r>
            <a:r>
              <a:rPr lang="en-US" noProof="0" dirty="0" err="1"/>
              <a:t>Dropwizard</a:t>
            </a:r>
            <a:r>
              <a:rPr lang="en-US" noProof="0" dirty="0"/>
              <a:t> Metrics</a:t>
            </a:r>
          </a:p>
          <a:p>
            <a:r>
              <a:rPr lang="en-US" dirty="0"/>
              <a:t>Just a simple Coding Kata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7368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2ABE-941C-401A-B23C-C3420F87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Hello World Web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4D21-EDBC-40A6-8301-64C912C1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simplest ‘Hello World’ Spark-Java server: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E653-E14C-472C-8434-5A70CCCB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A728-BE0B-45C1-8D03-01B3DCEE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71099-6AA8-470D-852C-45684DCF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FBA3-149A-4051-8565-9CC04D852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914525"/>
            <a:ext cx="9124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7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0089-9CB9-4AA7-A0AB-B486B6D5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Monitoring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BF67-8E80-4CCD-860F-61E805C40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Registry; the Meter; and the Slf4J Reporter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05C21-51ED-4E5A-B476-1C8F99C8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83FD-2E53-4C0B-8AD0-65C51984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BB85C-3F85-4223-BA88-E7603C7E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1FD27-7E3F-4465-B2A6-4404F0141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562100"/>
            <a:ext cx="4552950" cy="288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CF66D1-D09B-4A2F-8AE6-0E3C3860CCEE}"/>
              </a:ext>
            </a:extLst>
          </p:cNvPr>
          <p:cNvCxnSpPr/>
          <p:nvPr/>
        </p:nvCxnSpPr>
        <p:spPr>
          <a:xfrm flipH="1" flipV="1">
            <a:off x="2590800" y="1866900"/>
            <a:ext cx="3733800" cy="76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0B7B0DB-B66E-4F99-941F-D2E31827CD42}"/>
              </a:ext>
            </a:extLst>
          </p:cNvPr>
          <p:cNvSpPr/>
          <p:nvPr/>
        </p:nvSpPr>
        <p:spPr>
          <a:xfrm>
            <a:off x="6440349" y="1664804"/>
            <a:ext cx="2124075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Meter = ‘rate’, events pr </a:t>
            </a:r>
            <a:r>
              <a:rPr lang="da-DK" dirty="0" err="1"/>
              <a:t>second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CF9630-4BEC-4A09-B9F6-882D7E8B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184650"/>
            <a:ext cx="4752975" cy="1085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12D276-A9F7-4928-B948-25DABDD8A4C1}"/>
              </a:ext>
            </a:extLst>
          </p:cNvPr>
          <p:cNvCxnSpPr/>
          <p:nvPr/>
        </p:nvCxnSpPr>
        <p:spPr>
          <a:xfrm flipH="1">
            <a:off x="4876800" y="2095500"/>
            <a:ext cx="1447800" cy="2438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32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91F9-3FAE-4803-B843-81316D85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Output to Log4J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FB2F-BBC8-46AB-8F49-D9A1BCC3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Total counts, 1 minute mean, 5 minute mean,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BE275-7297-417F-A6A8-02657ADD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48AD-004F-4792-BBF6-9386FF83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3E14-5E27-4FA8-A48B-5B10C9F0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B1535-E4F2-4328-8262-468DA4D0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9" y="1638300"/>
            <a:ext cx="8719141" cy="8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69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1BB5-2D6D-48C8-8C23-91E03B92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Alternative: Graphite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B826-F7E6-4CAE-A092-8662F06F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Alternatively, output is sent to Graphite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FEC1-3F23-44B5-AA25-CDE3889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047B2-EF6D-496D-8B45-960CDCF1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1BD81-5C5F-40D5-97CD-FC764037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B3421-986B-4B75-A7C4-679535376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81125"/>
            <a:ext cx="8658225" cy="199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CEA447-FF3A-4C2F-808C-52F31E6D6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111499"/>
            <a:ext cx="4144277" cy="21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47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18CF-B110-4478-9AF5-6759D98B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Metrics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BD73-0173-46DC-BE5A-17DD8EF6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Micrometer</a:t>
            </a:r>
          </a:p>
          <a:p>
            <a:pPr lvl="1"/>
            <a:r>
              <a:rPr lang="en-US" dirty="0"/>
              <a:t>Integration with Resilience4J!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So now your CB data is aggregated and logged periodically…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Micrometer can send data to </a:t>
            </a:r>
            <a:r>
              <a:rPr lang="en-US" dirty="0" err="1"/>
              <a:t>Humio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571EE-B1BD-46DC-A7E9-F9314A04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8E8B-60C3-4506-973E-6AA23F05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A523B-8E70-4DE3-A2AF-1535DF20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74EED-712A-40ED-93D6-8511746D0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90700"/>
            <a:ext cx="4057650" cy="19526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E8E47C-8BAF-4A4C-8C13-673537208E6C}"/>
              </a:ext>
            </a:extLst>
          </p:cNvPr>
          <p:cNvCxnSpPr/>
          <p:nvPr/>
        </p:nvCxnSpPr>
        <p:spPr>
          <a:xfrm>
            <a:off x="1447800" y="3009900"/>
            <a:ext cx="2057400" cy="609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08F24A-FE14-43AF-9EAC-D1DB20BA8689}"/>
              </a:ext>
            </a:extLst>
          </p:cNvPr>
          <p:cNvCxnSpPr/>
          <p:nvPr/>
        </p:nvCxnSpPr>
        <p:spPr>
          <a:xfrm flipV="1">
            <a:off x="1447800" y="1943100"/>
            <a:ext cx="1981200" cy="914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20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97C1-534C-4967-A8D2-096396FCE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Non-invasive Logging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1AC55-6126-413A-B134-FE12A63C9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9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FC1F-BAE7-4F20-9191-E6C39016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Sidecars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3EE6-5DFA-4E76-BEB7-16379F2C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‘Decorator pattern’ on services</a:t>
            </a:r>
          </a:p>
          <a:p>
            <a:endParaRPr lang="en-US" noProof="0" dirty="0"/>
          </a:p>
          <a:p>
            <a:r>
              <a:rPr lang="en-US" noProof="0" dirty="0"/>
              <a:t>https://docs.microsoft.com/en-us/azure/architecture/patterns/sidecar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6946-D687-4FAB-9F1B-9BB5F375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C44E2-6364-4BDF-9C35-30E5312A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E670F-0055-4DC7-B02C-3853CB62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EAAD4-9938-4DEE-9CC4-77719B0A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05100"/>
            <a:ext cx="3933825" cy="21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D50A-2DE5-41F8-BFD6-78C8B1F4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Monitor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6662-2D1A-45DD-987C-8A5CE09B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 – what do we want to monitor?</a:t>
            </a:r>
          </a:p>
          <a:p>
            <a:pPr lvl="1"/>
            <a:r>
              <a:rPr lang="en-US" i="1" noProof="0" dirty="0"/>
              <a:t>Data that allows us corrective action</a:t>
            </a:r>
          </a:p>
          <a:p>
            <a:r>
              <a:rPr lang="en-US" noProof="0" dirty="0"/>
              <a:t>Which boils down to three things</a:t>
            </a:r>
          </a:p>
          <a:p>
            <a:pPr lvl="1"/>
            <a:r>
              <a:rPr lang="en-US" noProof="0" dirty="0"/>
              <a:t>That </a:t>
            </a:r>
            <a:r>
              <a:rPr lang="en-US" i="1" noProof="0" dirty="0"/>
              <a:t>we have data </a:t>
            </a:r>
            <a:r>
              <a:rPr lang="en-US" noProof="0" dirty="0"/>
              <a:t>– live and historic</a:t>
            </a:r>
          </a:p>
          <a:p>
            <a:pPr lvl="2"/>
            <a:r>
              <a:rPr lang="en-US" noProof="0" dirty="0"/>
              <a:t>That is, our services must </a:t>
            </a:r>
            <a:r>
              <a:rPr lang="en-US" i="1" noProof="0" dirty="0"/>
              <a:t>provide data</a:t>
            </a:r>
          </a:p>
          <a:p>
            <a:pPr lvl="1"/>
            <a:r>
              <a:rPr lang="en-US" noProof="0" dirty="0"/>
              <a:t>That data provides the information that </a:t>
            </a:r>
            <a:r>
              <a:rPr lang="en-US" i="1" noProof="0" dirty="0"/>
              <a:t>allows corrective action</a:t>
            </a:r>
          </a:p>
          <a:p>
            <a:pPr lvl="2"/>
            <a:r>
              <a:rPr lang="en-US" noProof="0" dirty="0"/>
              <a:t>That is, our services must provide the </a:t>
            </a:r>
            <a:r>
              <a:rPr lang="en-US" i="1" noProof="0" dirty="0"/>
              <a:t>right and relevant data</a:t>
            </a:r>
            <a:endParaRPr lang="en-US" noProof="0" dirty="0"/>
          </a:p>
          <a:p>
            <a:pPr lvl="1"/>
            <a:r>
              <a:rPr lang="en-US" noProof="0" dirty="0"/>
              <a:t>And – that we can actually </a:t>
            </a:r>
            <a:r>
              <a:rPr lang="en-US" i="1" noProof="0" dirty="0"/>
              <a:t>find/overview that required data</a:t>
            </a:r>
          </a:p>
          <a:p>
            <a:pPr lvl="2"/>
            <a:r>
              <a:rPr lang="en-US" noProof="0" dirty="0"/>
              <a:t>That is, our services’ data is available, searchable, and meaningful</a:t>
            </a:r>
          </a:p>
          <a:p>
            <a:pPr lvl="1"/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97163-BA8D-4642-AA1A-7A3EFF0D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08904-2F51-4FC4-8E5D-9D283B64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DC276-2CA5-4FE9-8AA6-1F096244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3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1FF0-89A4-4D68-8BEC-C34D40C9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F7F8-E1D1-45C5-A2E5-AD0F8BB6B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Phew…</a:t>
            </a:r>
          </a:p>
          <a:p>
            <a:r>
              <a:rPr lang="en-US" dirty="0"/>
              <a:t>Vast and important topic</a:t>
            </a:r>
          </a:p>
          <a:p>
            <a:pPr lvl="1"/>
            <a:r>
              <a:rPr lang="en-US" dirty="0"/>
              <a:t>I looked </a:t>
            </a:r>
            <a:r>
              <a:rPr lang="en-US" i="1" dirty="0"/>
              <a:t>real hard</a:t>
            </a:r>
            <a:r>
              <a:rPr lang="en-US" dirty="0"/>
              <a:t> to find a terminology strong classification of the topic…</a:t>
            </a:r>
          </a:p>
          <a:p>
            <a:pPr lvl="2"/>
            <a:r>
              <a:rPr lang="en-US" dirty="0"/>
              <a:t>I am still searching</a:t>
            </a:r>
          </a:p>
          <a:p>
            <a:endParaRPr lang="en-US" dirty="0"/>
          </a:p>
          <a:p>
            <a:r>
              <a:rPr lang="en-US" dirty="0"/>
              <a:t>But – the key concepts are…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B7853-6574-4F4D-9882-5FBD7618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21F69-DF53-4D91-B45E-ECB87E43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01400-17AF-4A07-AF76-EA936EEF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4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950E-83F7-4D79-8660-9A191CEF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CA5-CCF6-4CF2-B678-2D720072B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Monitorability: </a:t>
            </a:r>
            <a:r>
              <a:rPr lang="en-US" i="1" dirty="0"/>
              <a:t>Ability to monitor system while executing, to take corrective action in case of potential problems</a:t>
            </a:r>
          </a:p>
          <a:p>
            <a:endParaRPr lang="en-US" dirty="0"/>
          </a:p>
          <a:p>
            <a:r>
              <a:rPr lang="en-US" dirty="0"/>
              <a:t>Classes of data </a:t>
            </a:r>
          </a:p>
          <a:p>
            <a:pPr lvl="1"/>
            <a:r>
              <a:rPr lang="en-US" dirty="0"/>
              <a:t>Hardware data, architectural data, </a:t>
            </a:r>
            <a:r>
              <a:rPr lang="en-US"/>
              <a:t>domain data</a:t>
            </a:r>
          </a:p>
          <a:p>
            <a:pPr lvl="1"/>
            <a:endParaRPr lang="en-US" dirty="0"/>
          </a:p>
          <a:p>
            <a:r>
              <a:rPr lang="en-US" dirty="0"/>
              <a:t>Classes of ‘events’</a:t>
            </a:r>
          </a:p>
          <a:p>
            <a:pPr lvl="1"/>
            <a:r>
              <a:rPr lang="en-US" dirty="0"/>
              <a:t>Logging (event), Metrics (aggregates), Traces (correlated events)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F63C6-6F3C-4329-B22B-74E84078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52DA-CBAE-43F7-BE04-AF9D8F7A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A5909-116C-40CA-BA31-37C3A42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D50A-2DE5-41F8-BFD6-78C8B1F4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Monitor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6662-2D1A-45DD-987C-8A5CE09B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 – what do we want to monitor?</a:t>
            </a:r>
          </a:p>
          <a:p>
            <a:pPr lvl="1"/>
            <a:r>
              <a:rPr lang="en-US" i="1" noProof="0" dirty="0"/>
              <a:t>Data that allows us corrective action</a:t>
            </a:r>
          </a:p>
          <a:p>
            <a:r>
              <a:rPr lang="en-US" noProof="0" dirty="0"/>
              <a:t>And what data may that be?</a:t>
            </a:r>
          </a:p>
          <a:p>
            <a:endParaRPr lang="en-US" noProof="0" dirty="0"/>
          </a:p>
          <a:p>
            <a:r>
              <a:rPr lang="en-US" noProof="0" dirty="0"/>
              <a:t>Three major classes</a:t>
            </a:r>
          </a:p>
          <a:p>
            <a:pPr lvl="1"/>
            <a:r>
              <a:rPr lang="en-US" noProof="0" dirty="0"/>
              <a:t>Hardware related data:	CPU, Disk, IO, Memory, …</a:t>
            </a:r>
          </a:p>
          <a:p>
            <a:pPr lvl="1"/>
            <a:r>
              <a:rPr lang="en-US" noProof="0" dirty="0"/>
              <a:t>Domain related data:	User behavior, Access patterns, </a:t>
            </a:r>
          </a:p>
          <a:p>
            <a:pPr lvl="1"/>
            <a:r>
              <a:rPr lang="en-US" noProof="0" dirty="0"/>
              <a:t>Architecture related data:	Performance, Availability, …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Requires set of tools and techniques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97163-BA8D-4642-AA1A-7A3EFF0D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08904-2F51-4FC4-8E5D-9D283B64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DC276-2CA5-4FE9-8AA6-1F096244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D64-4B71-488F-8724-EB922E22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45A22-9E50-43A7-8AB3-09DDBCF9A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major classes</a:t>
            </a:r>
          </a:p>
          <a:p>
            <a:pPr lvl="1"/>
            <a:r>
              <a:rPr lang="en-US" dirty="0"/>
              <a:t>Hardware related data:	CPU, Disk, IO, Memory, …</a:t>
            </a:r>
          </a:p>
          <a:p>
            <a:pPr lvl="1"/>
            <a:r>
              <a:rPr lang="en-US" dirty="0"/>
              <a:t>Domain related data:	User behavior, Access patterns, </a:t>
            </a:r>
          </a:p>
          <a:p>
            <a:pPr lvl="1"/>
            <a:r>
              <a:rPr lang="en-US" dirty="0"/>
              <a:t>Architecture related data:	Performance, Availability, …</a:t>
            </a:r>
          </a:p>
          <a:p>
            <a:r>
              <a:rPr lang="en-US" dirty="0"/>
              <a:t>Alternative, not completely orthogonal terms</a:t>
            </a:r>
          </a:p>
          <a:p>
            <a:pPr lvl="1"/>
            <a:r>
              <a:rPr lang="en-US" b="1" dirty="0"/>
              <a:t>System</a:t>
            </a:r>
            <a:r>
              <a:rPr lang="en-US" dirty="0"/>
              <a:t> metrics		Operating system/hardware </a:t>
            </a:r>
          </a:p>
          <a:p>
            <a:pPr lvl="1"/>
            <a:r>
              <a:rPr lang="en-US" b="1" dirty="0"/>
              <a:t>Platform</a:t>
            </a:r>
            <a:r>
              <a:rPr lang="en-US" dirty="0"/>
              <a:t> metrics		Framework/JVM</a:t>
            </a:r>
          </a:p>
          <a:p>
            <a:pPr lvl="1"/>
            <a:r>
              <a:rPr lang="en-US" b="1" dirty="0"/>
              <a:t>Application</a:t>
            </a:r>
            <a:r>
              <a:rPr lang="en-US" dirty="0"/>
              <a:t> metrics	Own logging at application level</a:t>
            </a:r>
          </a:p>
          <a:p>
            <a:r>
              <a:rPr lang="en-US" dirty="0"/>
              <a:t>Splunk terminology</a:t>
            </a:r>
          </a:p>
          <a:p>
            <a:pPr lvl="1"/>
            <a:r>
              <a:rPr lang="en-US" dirty="0"/>
              <a:t>Logging for debug, Semantic Logging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DA53D-583F-4FB4-8016-BFADEEC1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D44C8-B07C-4E76-BB4D-AF696B4A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69C0F-A740-451C-8C05-E2955C76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79D4-9BEE-446C-A63E-4901DF62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0A23-7951-4F6F-BF23-45B0BBE9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Newman is in his usual ‘hand waiving’ mode</a:t>
            </a:r>
          </a:p>
          <a:p>
            <a:r>
              <a:rPr lang="en-US" dirty="0"/>
              <a:t>Adrian Cole defines </a:t>
            </a:r>
            <a:r>
              <a:rPr lang="en-US" b="1" i="1" dirty="0"/>
              <a:t>Observability</a:t>
            </a:r>
            <a:endParaRPr lang="en-US" dirty="0"/>
          </a:p>
          <a:p>
            <a:pPr lvl="1"/>
            <a:r>
              <a:rPr lang="en-US" dirty="0"/>
              <a:t>Logs		recording events	</a:t>
            </a:r>
          </a:p>
          <a:p>
            <a:pPr lvl="1"/>
            <a:r>
              <a:rPr lang="en-US" dirty="0"/>
              <a:t>Metrics		data combined from </a:t>
            </a:r>
            <a:r>
              <a:rPr lang="en-US" i="1" dirty="0"/>
              <a:t>measuring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Tracing		recording events with </a:t>
            </a:r>
            <a:r>
              <a:rPr lang="en-US" i="1" dirty="0"/>
              <a:t>causal</a:t>
            </a:r>
            <a:r>
              <a:rPr lang="en-US" dirty="0"/>
              <a:t> </a:t>
            </a:r>
            <a:r>
              <a:rPr lang="en-US" i="1" dirty="0"/>
              <a:t>ordering</a:t>
            </a:r>
          </a:p>
          <a:p>
            <a:r>
              <a:rPr lang="en-US" dirty="0"/>
              <a:t>Ex</a:t>
            </a:r>
          </a:p>
          <a:p>
            <a:pPr lvl="1"/>
            <a:r>
              <a:rPr lang="en-US" dirty="0"/>
              <a:t>Log quote service failure</a:t>
            </a:r>
          </a:p>
          <a:p>
            <a:pPr lvl="1"/>
            <a:r>
              <a:rPr lang="en-US" dirty="0"/>
              <a:t>Measure # users each hour</a:t>
            </a:r>
          </a:p>
          <a:p>
            <a:pPr lvl="1"/>
            <a:r>
              <a:rPr lang="en-US" dirty="0"/>
              <a:t>Trace call seq for </a:t>
            </a:r>
            <a:r>
              <a:rPr lang="en-US" dirty="0" err="1"/>
              <a:t>cmd</a:t>
            </a:r>
            <a:r>
              <a:rPr lang="en-US" dirty="0"/>
              <a:t> ‘quote’</a:t>
            </a:r>
            <a:br>
              <a:rPr lang="en-US" dirty="0"/>
            </a:br>
            <a:r>
              <a:rPr lang="en-US" dirty="0"/>
              <a:t>command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CF0B-D1CE-451E-848F-D0FF4FA6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9302C-B88E-453F-B4B6-6F38A835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83ED-7DF8-45A6-9298-BCDEBBED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842D5-D827-42E5-BFDE-454EF73EE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09900"/>
            <a:ext cx="2809875" cy="21397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7A6674-1DF2-4272-9831-399774DA71E3}"/>
              </a:ext>
            </a:extLst>
          </p:cNvPr>
          <p:cNvSpPr/>
          <p:nvPr/>
        </p:nvSpPr>
        <p:spPr>
          <a:xfrm>
            <a:off x="304800" y="4991100"/>
            <a:ext cx="4953000" cy="2286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/>
              <a:t>https://www.dotconferences.com/2017/04/adrian-cole-observability-3-ways-logging-metrics-tracing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955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8B55-BA11-42EE-AFB4-CB1B5811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Monitoring Anti-thesis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47BF0-7616-499A-BC3B-504B9093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Let us try to negate the statement</a:t>
            </a:r>
          </a:p>
          <a:p>
            <a:pPr lvl="1"/>
            <a:r>
              <a:rPr lang="en-US" i="1" noProof="0" dirty="0"/>
              <a:t>Data that allows us corrective action</a:t>
            </a:r>
          </a:p>
          <a:p>
            <a:r>
              <a:rPr lang="en-US" noProof="0" dirty="0"/>
              <a:t>What can lead to situations in which </a:t>
            </a:r>
            <a:r>
              <a:rPr lang="en-US" i="1" noProof="0" dirty="0"/>
              <a:t>we cannot start corrective actions?</a:t>
            </a:r>
          </a:p>
          <a:p>
            <a:endParaRPr lang="en-US" i="1" noProof="0" dirty="0"/>
          </a:p>
          <a:p>
            <a:r>
              <a:rPr lang="en-US" i="1" noProof="0" dirty="0"/>
              <a:t>Exercise – your system breaks and you cannot correct</a:t>
            </a:r>
          </a:p>
          <a:p>
            <a:r>
              <a:rPr lang="en-US" noProof="0" dirty="0"/>
              <a:t>Name the issues that may lead to this situation…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FE01-CB62-45FD-9896-8B86553E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2EBA8-D023-4C36-A93B-6A7BA486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73195-DBD7-4C41-ABAD-F2B12489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E714-4EBC-4B38-8F32-6BCBD816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Single Service, Single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AE62-DF43-4CD7-AC16-4F7004D65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‘simple case’</a:t>
            </a:r>
          </a:p>
          <a:p>
            <a:pPr lvl="1"/>
            <a:r>
              <a:rPr lang="en-US" noProof="0" dirty="0"/>
              <a:t>Monitor the machine</a:t>
            </a:r>
          </a:p>
          <a:p>
            <a:pPr lvl="2"/>
            <a:r>
              <a:rPr lang="en-US" noProof="0" dirty="0"/>
              <a:t>Nagios, ‘</a:t>
            </a:r>
            <a:r>
              <a:rPr lang="en-US" noProof="0" dirty="0" err="1"/>
              <a:t>htop</a:t>
            </a:r>
            <a:r>
              <a:rPr lang="en-US" noProof="0" dirty="0"/>
              <a:t>’, …</a:t>
            </a:r>
          </a:p>
          <a:p>
            <a:pPr lvl="1"/>
            <a:r>
              <a:rPr lang="en-US" noProof="0" dirty="0"/>
              <a:t>Access to log files</a:t>
            </a:r>
          </a:p>
          <a:p>
            <a:pPr lvl="2"/>
            <a:r>
              <a:rPr lang="en-US" noProof="0" dirty="0" err="1"/>
              <a:t>Ssh</a:t>
            </a:r>
            <a:r>
              <a:rPr lang="en-US" noProof="0" dirty="0"/>
              <a:t>, and ‘more’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Application monitoring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E.g. response time</a:t>
            </a:r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69DE0-245A-44CB-A776-A016E564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D521-EA57-4114-8165-3694121E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44370-F1FF-4BDD-A580-561F4C78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AC7678D-9017-4E47-87A0-97997A9E9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84" y="3522187"/>
            <a:ext cx="4053973" cy="11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0F43B-6220-4C81-905F-C464C279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762500"/>
            <a:ext cx="7380135" cy="57423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3A4686A-0CA8-4E55-98F1-0662959E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26" y="914400"/>
            <a:ext cx="4126374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11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1913</Words>
  <Application>Microsoft Office PowerPoint</Application>
  <PresentationFormat>On-screen Show (16:10)</PresentationFormat>
  <Paragraphs>406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Microservices and DevOps</vt:lpstr>
      <vt:lpstr>Monitorability</vt:lpstr>
      <vt:lpstr>From my own backyard…</vt:lpstr>
      <vt:lpstr>Monitor System</vt:lpstr>
      <vt:lpstr>Monitor System</vt:lpstr>
      <vt:lpstr>Metric Types</vt:lpstr>
      <vt:lpstr>Terminology</vt:lpstr>
      <vt:lpstr>Monitoring Anti-thesis</vt:lpstr>
      <vt:lpstr>Single Service, Single Server</vt:lpstr>
      <vt:lpstr>Metrics Collection</vt:lpstr>
      <vt:lpstr>Single Service, Multiple Servers</vt:lpstr>
      <vt:lpstr>Swarm Aggregates Logs</vt:lpstr>
      <vt:lpstr>Multiple Services, Multiple Servers</vt:lpstr>
      <vt:lpstr>Aggregation</vt:lpstr>
      <vt:lpstr>ELK</vt:lpstr>
      <vt:lpstr>Service Metrics</vt:lpstr>
      <vt:lpstr>Example</vt:lpstr>
      <vt:lpstr>Semantic Monitoring</vt:lpstr>
      <vt:lpstr>Semantic Monitoring</vt:lpstr>
      <vt:lpstr>Similar Example</vt:lpstr>
      <vt:lpstr>Correlation ID</vt:lpstr>
      <vt:lpstr>Correlation ID</vt:lpstr>
      <vt:lpstr>Example</vt:lpstr>
      <vt:lpstr>Exercise</vt:lpstr>
      <vt:lpstr>Standardization</vt:lpstr>
      <vt:lpstr>Tools and Libraries</vt:lpstr>
      <vt:lpstr>Hardware Data</vt:lpstr>
      <vt:lpstr>Architecture + Domain Data</vt:lpstr>
      <vt:lpstr>Logging Versus Metrics</vt:lpstr>
      <vt:lpstr>Our Choice in MSDO</vt:lpstr>
      <vt:lpstr>Why Humio?</vt:lpstr>
      <vt:lpstr>Metrics Libraries</vt:lpstr>
      <vt:lpstr>Hello World Web App</vt:lpstr>
      <vt:lpstr>Monitoring it</vt:lpstr>
      <vt:lpstr>Output to Log4J</vt:lpstr>
      <vt:lpstr>Alternative: Graphite</vt:lpstr>
      <vt:lpstr>Other Metrics Library</vt:lpstr>
      <vt:lpstr>Non-invasive Logging</vt:lpstr>
      <vt:lpstr>Sidecars</vt:lpstr>
      <vt:lpstr>Summary</vt:lpstr>
      <vt:lpstr>Key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122</cp:revision>
  <dcterms:created xsi:type="dcterms:W3CDTF">2006-08-16T00:00:00Z</dcterms:created>
  <dcterms:modified xsi:type="dcterms:W3CDTF">2021-12-02T09:50:28Z</dcterms:modified>
</cp:coreProperties>
</file>